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9"/>
  </p:notesMasterIdLst>
  <p:handoutMasterIdLst>
    <p:handoutMasterId r:id="rId90"/>
  </p:handoutMasterIdLst>
  <p:sldIdLst>
    <p:sldId id="652" r:id="rId2"/>
    <p:sldId id="555" r:id="rId3"/>
    <p:sldId id="657" r:id="rId4"/>
    <p:sldId id="656" r:id="rId5"/>
    <p:sldId id="653" r:id="rId6"/>
    <p:sldId id="654" r:id="rId7"/>
    <p:sldId id="655" r:id="rId8"/>
    <p:sldId id="658" r:id="rId9"/>
    <p:sldId id="557" r:id="rId10"/>
    <p:sldId id="559" r:id="rId11"/>
    <p:sldId id="560" r:id="rId12"/>
    <p:sldId id="562" r:id="rId13"/>
    <p:sldId id="659" r:id="rId14"/>
    <p:sldId id="660" r:id="rId15"/>
    <p:sldId id="564" r:id="rId16"/>
    <p:sldId id="565" r:id="rId17"/>
    <p:sldId id="566" r:id="rId18"/>
    <p:sldId id="567" r:id="rId19"/>
    <p:sldId id="568" r:id="rId20"/>
    <p:sldId id="569" r:id="rId21"/>
    <p:sldId id="661" r:id="rId22"/>
    <p:sldId id="662" r:id="rId23"/>
    <p:sldId id="704" r:id="rId24"/>
    <p:sldId id="705" r:id="rId25"/>
    <p:sldId id="706" r:id="rId26"/>
    <p:sldId id="696" r:id="rId27"/>
    <p:sldId id="648" r:id="rId28"/>
    <p:sldId id="709" r:id="rId29"/>
    <p:sldId id="574" r:id="rId30"/>
    <p:sldId id="685" r:id="rId31"/>
    <p:sldId id="576" r:id="rId32"/>
    <p:sldId id="691" r:id="rId33"/>
    <p:sldId id="708" r:id="rId34"/>
    <p:sldId id="703" r:id="rId35"/>
    <p:sldId id="702" r:id="rId36"/>
    <p:sldId id="578" r:id="rId37"/>
    <p:sldId id="579" r:id="rId38"/>
    <p:sldId id="580" r:id="rId39"/>
    <p:sldId id="582" r:id="rId40"/>
    <p:sldId id="581" r:id="rId41"/>
    <p:sldId id="690" r:id="rId42"/>
    <p:sldId id="585" r:id="rId43"/>
    <p:sldId id="689" r:id="rId44"/>
    <p:sldId id="688" r:id="rId45"/>
    <p:sldId id="686" r:id="rId46"/>
    <p:sldId id="586" r:id="rId47"/>
    <p:sldId id="697" r:id="rId48"/>
    <p:sldId id="588" r:id="rId49"/>
    <p:sldId id="710" r:id="rId50"/>
    <p:sldId id="591" r:id="rId51"/>
    <p:sldId id="663" r:id="rId52"/>
    <p:sldId id="639" r:id="rId53"/>
    <p:sldId id="664" r:id="rId54"/>
    <p:sldId id="665" r:id="rId55"/>
    <p:sldId id="666" r:id="rId56"/>
    <p:sldId id="698" r:id="rId57"/>
    <p:sldId id="699" r:id="rId58"/>
    <p:sldId id="669" r:id="rId59"/>
    <p:sldId id="670" r:id="rId60"/>
    <p:sldId id="671" r:id="rId61"/>
    <p:sldId id="672" r:id="rId62"/>
    <p:sldId id="684" r:id="rId63"/>
    <p:sldId id="683" r:id="rId64"/>
    <p:sldId id="630" r:id="rId65"/>
    <p:sldId id="640" r:id="rId66"/>
    <p:sldId id="631" r:id="rId67"/>
    <p:sldId id="633" r:id="rId68"/>
    <p:sldId id="674" r:id="rId69"/>
    <p:sldId id="675" r:id="rId70"/>
    <p:sldId id="676" r:id="rId71"/>
    <p:sldId id="677" r:id="rId72"/>
    <p:sldId id="678" r:id="rId73"/>
    <p:sldId id="679" r:id="rId74"/>
    <p:sldId id="625" r:id="rId75"/>
    <p:sldId id="627" r:id="rId76"/>
    <p:sldId id="629" r:id="rId77"/>
    <p:sldId id="628" r:id="rId78"/>
    <p:sldId id="626" r:id="rId79"/>
    <p:sldId id="711" r:id="rId80"/>
    <p:sldId id="620" r:id="rId81"/>
    <p:sldId id="681" r:id="rId82"/>
    <p:sldId id="623" r:id="rId83"/>
    <p:sldId id="622" r:id="rId84"/>
    <p:sldId id="621" r:id="rId85"/>
    <p:sldId id="700" r:id="rId86"/>
    <p:sldId id="701" r:id="rId87"/>
    <p:sldId id="682" r:id="rId88"/>
  </p:sldIdLst>
  <p:sldSz cx="9144000" cy="6858000" type="screen4x3"/>
  <p:notesSz cx="7099300" cy="10234613"/>
  <p:custDataLst>
    <p:tags r:id="rId91"/>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BF9FB"/>
    <a:srgbClr val="FCFAFC"/>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p:restoredTop sz="83929" autoAdjust="0"/>
  </p:normalViewPr>
  <p:slideViewPr>
    <p:cSldViewPr>
      <p:cViewPr varScale="1">
        <p:scale>
          <a:sx n="101" d="100"/>
          <a:sy n="101" d="100"/>
        </p:scale>
        <p:origin x="1984"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Sheet1!$A$1:$A$4</c:f>
              <c:strCache>
                <c:ptCount val="4"/>
                <c:pt idx="0">
                  <c:v>Random (no features)</c:v>
                </c:pt>
                <c:pt idx="1">
                  <c:v>Content</c:v>
                </c:pt>
                <c:pt idx="2">
                  <c:v>Social</c:v>
                </c:pt>
                <c:pt idx="3">
                  <c:v>Best Features</c:v>
                </c:pt>
              </c:strCache>
            </c:strRef>
          </c:cat>
          <c:val>
            <c:numRef>
              <c:f>Sheet1!$B$1:$B$4</c:f>
              <c:numCache>
                <c:formatCode>General</c:formatCode>
                <c:ptCount val="4"/>
                <c:pt idx="0">
                  <c:v>0.54</c:v>
                </c:pt>
                <c:pt idx="1">
                  <c:v>0.71</c:v>
                </c:pt>
                <c:pt idx="2">
                  <c:v>0.65</c:v>
                </c:pt>
                <c:pt idx="3">
                  <c:v>0.76</c:v>
                </c:pt>
              </c:numCache>
            </c:numRef>
          </c:val>
          <c:extLst>
            <c:ext xmlns:c16="http://schemas.microsoft.com/office/drawing/2014/chart" uri="{C3380CC4-5D6E-409C-BE32-E72D297353CC}">
              <c16:uniqueId val="{00000000-FDBD-8846-B487-FB5EA007B0F1}"/>
            </c:ext>
          </c:extLst>
        </c:ser>
        <c:dLbls>
          <c:showLegendKey val="0"/>
          <c:showVal val="0"/>
          <c:showCatName val="0"/>
          <c:showSerName val="0"/>
          <c:showPercent val="0"/>
          <c:showBubbleSize val="0"/>
        </c:dLbls>
        <c:gapWidth val="150"/>
        <c:axId val="-293093904"/>
        <c:axId val="-293091856"/>
      </c:barChart>
      <c:catAx>
        <c:axId val="-293093904"/>
        <c:scaling>
          <c:orientation val="minMax"/>
        </c:scaling>
        <c:delete val="0"/>
        <c:axPos val="b"/>
        <c:numFmt formatCode="General" sourceLinked="0"/>
        <c:majorTickMark val="out"/>
        <c:minorTickMark val="none"/>
        <c:tickLblPos val="nextTo"/>
        <c:crossAx val="-293091856"/>
        <c:crossesAt val="0"/>
        <c:auto val="1"/>
        <c:lblAlgn val="ctr"/>
        <c:lblOffset val="100"/>
        <c:noMultiLvlLbl val="0"/>
      </c:catAx>
      <c:valAx>
        <c:axId val="-293091856"/>
        <c:scaling>
          <c:orientation val="minMax"/>
          <c:min val="0.5"/>
        </c:scaling>
        <c:delete val="0"/>
        <c:axPos val="l"/>
        <c:majorGridlines/>
        <c:title>
          <c:tx>
            <c:rich>
              <a:bodyPr rot="-5400000" vert="horz"/>
              <a:lstStyle/>
              <a:p>
                <a:pPr>
                  <a:defRPr/>
                </a:pPr>
                <a:r>
                  <a:rPr lang="fr-CH"/>
                  <a:t>F1-Score</a:t>
                </a:r>
              </a:p>
            </c:rich>
          </c:tx>
          <c:overlay val="0"/>
        </c:title>
        <c:numFmt formatCode="General" sourceLinked="1"/>
        <c:majorTickMark val="out"/>
        <c:minorTickMark val="none"/>
        <c:tickLblPos val="nextTo"/>
        <c:crossAx val="-293093904"/>
        <c:crosses val="autoZero"/>
        <c:crossBetween val="between"/>
      </c:valAx>
    </c:plotArea>
    <c:plotVisOnly val="1"/>
    <c:dispBlanksAs val="gap"/>
    <c:showDLblsOverMax val="0"/>
  </c:chart>
  <c:txPr>
    <a:bodyPr/>
    <a:lstStyle/>
    <a:p>
      <a:pPr>
        <a:defRPr>
          <a:latin typeface="Calibri" charset="0"/>
          <a:ea typeface="Calibri" charset="0"/>
          <a:cs typeface="Calibri"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Categorical_data" TargetMode="External"/><Relationship Id="rId5" Type="http://schemas.openxmlformats.org/officeDocument/2006/relationships/hyperlink" Target="https://en.wikipedia.org/wiki/Chi_(letter)" TargetMode="External"/><Relationship Id="rId4" Type="http://schemas.openxmlformats.org/officeDocument/2006/relationships/hyperlink" Target="https://en.wikipedia.org/wiki/Statistic"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94787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task when identifying features is to distinguish</a:t>
            </a:r>
            <a:r>
              <a:rPr lang="en-US" baseline="0" dirty="0"/>
              <a:t> them by their type: numerical, ordinal or categorical. The type of the feature has an impact on the type of classifier that can be used, as some can work only with one type of feature (e.g. categorical features). Therefore, it might be necessary to transform features into another space. We will show examples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48314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type of features and labels</a:t>
            </a:r>
            <a:r>
              <a:rPr lang="en-GB" baseline="0" dirty="0"/>
              <a:t> is determined, the big question is how to obtain data WITH LABELS. For example, in the case of building classifiers for credibility evaluation we would first need a corpus of documents where the document have been labelled as being credible or not. In many cases such data is not readily available, and also cannot be easily obtained. In the case of credibility evaluation the problem is complicated by the fact that often specialized expert knowledge is necessary to decide whether data is credible or not, and sometimes even experts would not agree on some questions. A nice example for this would be a document that states that climate change is occurring. This fact is not undisputed as we know.</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95473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to do if no labelled</a:t>
            </a:r>
            <a:r>
              <a:rPr lang="en-US" baseline="0" dirty="0"/>
              <a:t> data is available? There exist three main options:</a:t>
            </a:r>
          </a:p>
          <a:p>
            <a:pPr marL="228600" indent="-228600">
              <a:buAutoNum type="arabicPeriod"/>
            </a:pPr>
            <a:r>
              <a:rPr lang="en-US" baseline="0" dirty="0"/>
              <a:t>We label the data ourselves manually (which is a lot of work and often boring) or we ask experts (or students) to such work, which can be expensive</a:t>
            </a:r>
          </a:p>
          <a:p>
            <a:pPr marL="228600" indent="-228600">
              <a:buAutoNum type="arabicPeriod"/>
            </a:pPr>
            <a:r>
              <a:rPr lang="en-US" baseline="0" dirty="0"/>
              <a:t>We use crowd-sourcing, i.e. we ask non-experts at large scale. This method has recently become very popular, but has to deal with the issues that non-experts can provide unreliable information</a:t>
            </a:r>
          </a:p>
          <a:p>
            <a:pPr marL="228600" indent="-228600">
              <a:buAutoNum type="arabicPeriod"/>
            </a:pPr>
            <a:r>
              <a:rPr lang="en-US" baseline="0" dirty="0"/>
              <a:t>We can use some other information sources, that provide labels. For example, if we have text documents, we could identify specific names (e.g. Obama) and find then in databases other information about the name (e.g. that he is president) and use this to label the document (e.g. that this is a document talking about presidents).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209151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Crowd-sourcing has become</a:t>
            </a:r>
            <a:r>
              <a:rPr lang="en-GB" baseline="0" dirty="0"/>
              <a:t> popular with platforms such as Amazon mechanical </a:t>
            </a:r>
            <a:r>
              <a:rPr lang="en-GB" baseline="0" dirty="0" err="1"/>
              <a:t>turk</a:t>
            </a:r>
            <a:r>
              <a:rPr lang="en-GB" baseline="0" dirty="0"/>
              <a:t> and is today widely used for data labelling. </a:t>
            </a:r>
            <a:r>
              <a:rPr lang="en-GB" dirty="0"/>
              <a:t>Here we describe how crowdsourcing works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dirty="0"/>
              <a:t>The requester creates a task to be performed by the crowd (= workers). For example, a collection of webpages to be labelled as Credible or Not credible</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dirty="0"/>
              <a:t>The task is submitted to a</a:t>
            </a:r>
            <a:r>
              <a:rPr lang="en-GB" baseline="0" dirty="0"/>
              <a:t> crowdsourcing platform</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baseline="0" dirty="0"/>
              <a:t>The platform distributes the task to the interested workers that provide their answers; the workers receive a payment for their work</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GB" baseline="0" dirty="0"/>
              <a:t>The requester collects the answers for further analysis</a:t>
            </a:r>
            <a:endParaRPr lang="en-GB"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11221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sz="1200" b="0" dirty="0"/>
              <a:t>One of the problems</a:t>
            </a:r>
            <a:r>
              <a:rPr lang="en-US" sz="1200" b="0" baseline="0" dirty="0"/>
              <a:t> with crowd-sourcing platforms is that </a:t>
            </a:r>
            <a:r>
              <a:rPr lang="en-US" sz="1200" b="0" dirty="0"/>
              <a:t>not all the workers are equally good . We can have different types of “bad” workers:</a:t>
            </a:r>
          </a:p>
          <a:p>
            <a:pPr marL="171450" indent="-171450">
              <a:buFont typeface="Arial" charset="0"/>
              <a:buChar char="•"/>
            </a:pPr>
            <a:r>
              <a:rPr lang="en-US" sz="1200" b="0" dirty="0"/>
              <a:t>Sloppy Worker: gives </a:t>
            </a:r>
            <a:r>
              <a:rPr lang="en-US" sz="1200" b="0" dirty="0">
                <a:solidFill>
                  <a:srgbClr val="FF0000"/>
                </a:solidFill>
              </a:rPr>
              <a:t>many wrong answers </a:t>
            </a:r>
            <a:r>
              <a:rPr lang="en-US" sz="1200" b="0" dirty="0"/>
              <a:t>due to limited</a:t>
            </a:r>
            <a:r>
              <a:rPr lang="en-US" sz="1200" b="0" baseline="0" dirty="0"/>
              <a:t> </a:t>
            </a:r>
            <a:r>
              <a:rPr lang="en-US" sz="1200" b="0" dirty="0"/>
              <a:t>knowledge or misunderstanding of the question</a:t>
            </a:r>
          </a:p>
          <a:p>
            <a:pPr marL="171450" indent="-171450">
              <a:buFont typeface="Arial" charset="0"/>
              <a:buChar char="•"/>
            </a:pPr>
            <a:r>
              <a:rPr lang="en-US" sz="1200" b="0" dirty="0"/>
              <a:t>Random Spammer: gives </a:t>
            </a:r>
            <a:r>
              <a:rPr lang="en-US" sz="1200" b="0" dirty="0">
                <a:solidFill>
                  <a:srgbClr val="FF0000"/>
                </a:solidFill>
              </a:rPr>
              <a:t>random answers</a:t>
            </a:r>
            <a:r>
              <a:rPr lang="en-US" sz="1200" b="0" dirty="0"/>
              <a:t> for any question</a:t>
            </a:r>
            <a:r>
              <a:rPr lang="en-US" sz="1200" b="0" baseline="0" dirty="0"/>
              <a:t> (e.g. to save time)</a:t>
            </a:r>
            <a:endParaRPr lang="en-US" sz="1200" b="0" dirty="0"/>
          </a:p>
          <a:p>
            <a:pPr marL="171450" indent="-171450">
              <a:buFont typeface="Arial" charset="0"/>
              <a:buChar char="•"/>
            </a:pPr>
            <a:r>
              <a:rPr lang="en-US" sz="1200" b="0" dirty="0"/>
              <a:t>Uniform Spammer: gives the </a:t>
            </a:r>
            <a:r>
              <a:rPr lang="en-US" sz="1200" b="0" dirty="0">
                <a:solidFill>
                  <a:srgbClr val="FF0000"/>
                </a:solidFill>
              </a:rPr>
              <a:t>same answer </a:t>
            </a:r>
            <a:r>
              <a:rPr lang="en-US" sz="1200" b="0" dirty="0"/>
              <a:t>for every question</a:t>
            </a:r>
            <a:r>
              <a:rPr lang="en-US" sz="1200" b="0" baseline="0" dirty="0"/>
              <a:t> (e.g. to save time)</a:t>
            </a:r>
          </a:p>
          <a:p>
            <a:pPr marL="0" indent="0">
              <a:buFont typeface="Arial" charset="0"/>
              <a:buNone/>
            </a:pPr>
            <a:r>
              <a:rPr lang="en-US" sz="1200" b="0" baseline="0" dirty="0"/>
              <a:t>The figure illustrates the outcome of work for the different types of workers, if a questions allows for two answers (binary category). The expert is in the upper right corner as he has the highest true positive and true negative rates, that means, he detects both positive and negative samples with the highest reliability.</a:t>
            </a:r>
            <a:endParaRPr lang="en-US" sz="1200" b="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996103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that the</a:t>
            </a:r>
            <a:r>
              <a:rPr lang="en-GB" baseline="0" dirty="0"/>
              <a:t> labelling provided by workers might not coincide for a given question, the requester is faced with the problem of aggregating the (possibly conflicting) answers on a single label.</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526826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classes</a:t>
            </a:r>
            <a:r>
              <a:rPr lang="en-GB" baseline="0" dirty="0"/>
              <a:t> of answer aggregation algorithms: non-iterative and iterative. Non-iterative algorithms take the matrix of answers provided by the workers, pre-process it and produce an estimate of the probability of the most likely answer to be correct (the most likely correct label for a webpage in our example of credibility evaluation).</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50995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Iterative algorithms take the matrix of answers provided by the worker and produce an estimate of the probability that a webpage X is labelled by label L. With this estimate they update the expertise of each worker, that is, a metric that indicates how good is the worker at performing the labelling task. With this new information, the probability that a webpage X is labelled by label L is estimated again. This cycle continues until convergence.</a:t>
            </a:r>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1299342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MD algorithm</a:t>
            </a:r>
            <a:r>
              <a:rPr lang="en-GB" baseline="0" dirty="0"/>
              <a:t> is a very f</a:t>
            </a:r>
            <a:r>
              <a:rPr lang="en-GB" dirty="0"/>
              <a:t>ast and appropriate non-iterative aggregation algorithm.</a:t>
            </a:r>
            <a:r>
              <a:rPr lang="en-GB" baseline="0" dirty="0"/>
              <a:t> I</a:t>
            </a:r>
            <a:r>
              <a:rPr lang="en-GB" dirty="0"/>
              <a:t>t is very s</a:t>
            </a:r>
            <a:r>
              <a:rPr lang="en-GB" baseline="0" dirty="0"/>
              <a:t>ensitive to spammers, since these workers have the same weight in the voting decision as good workers.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2016254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HP algorithm</a:t>
            </a:r>
            <a:r>
              <a:rPr lang="en-GB" baseline="0" dirty="0"/>
              <a:t> is an extension of the MD algorithm. It is also fast, but more </a:t>
            </a:r>
            <a:r>
              <a:rPr lang="en-GB" dirty="0"/>
              <a:t>robust to spammers than MD, thanks to the honey pot traps that helps to filter out spammers. However, trapping questions are not always available, they are often constructed subjectively.</a:t>
            </a:r>
            <a:r>
              <a:rPr lang="en-GB" baseline="0" dirty="0"/>
              <a:t> T</a:t>
            </a:r>
            <a:r>
              <a:rPr lang="en-GB" dirty="0"/>
              <a:t>hus </a:t>
            </a:r>
            <a:r>
              <a:rPr lang="en-GB" sz="1200" b="0" i="0" u="none" strike="noStrike" kern="1200" baseline="0" dirty="0">
                <a:solidFill>
                  <a:schemeClr val="tx1"/>
                </a:solidFill>
                <a:latin typeface="Arial" charset="0"/>
                <a:ea typeface="+mn-ea"/>
                <a:cs typeface="+mn-cs"/>
              </a:rPr>
              <a:t>truthful and good workers might be misidentified as spammers if trapping questions are too difficult or workers do not think in the same way as the requester.</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140701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Imagine we would like to solve the problem identifying</a:t>
            </a:r>
            <a:r>
              <a:rPr lang="en-GB" baseline="0" noProof="0" dirty="0"/>
              <a:t> fake news and fake information in the Web. This is definitely an important problem </a:t>
            </a:r>
            <a:r>
              <a:rPr lang="en-GB" noProof="0" dirty="0"/>
              <a:t>in many domains,</a:t>
            </a:r>
            <a:r>
              <a:rPr lang="en-GB" baseline="0" noProof="0" dirty="0"/>
              <a:t> like </a:t>
            </a:r>
            <a:r>
              <a:rPr lang="en-GB" noProof="0" dirty="0"/>
              <a:t>health, politics, </a:t>
            </a:r>
            <a:r>
              <a:rPr lang="en-GB" noProof="0" dirty="0" err="1"/>
              <a:t>eDemocracy</a:t>
            </a:r>
            <a:r>
              <a:rPr lang="en-GB" noProof="0" dirty="0"/>
              <a:t>.</a:t>
            </a:r>
            <a:r>
              <a:rPr lang="en-GB" baseline="0" noProof="0" dirty="0"/>
              <a:t> Evaluating fake information is a complex problem with many facets. For example, it concerns both the question of whether the sources of information are on the one hand well-intentioned, and on the other hand knowledgeable. To evaluate these factors we can consider properties both of the content that is published, but also information about the authors. So it constitutes a complex classification problem. In the following, we will describe of how such a problem could be approached, what considerations have to be taken and what pitfalls can occur.</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14305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In the EM algorithm,</a:t>
            </a:r>
            <a:r>
              <a:rPr lang="en-GB" baseline="0" dirty="0"/>
              <a:t> the probability that a webpage X is labelled by label L </a:t>
            </a:r>
            <a:r>
              <a:rPr lang="en-GB" dirty="0"/>
              <a:t>is computed as a weighted vote.</a:t>
            </a:r>
            <a:r>
              <a:rPr lang="en-GB" baseline="0" dirty="0"/>
              <a:t> It is the main example of an iterative aggregation algorithm. The idea is to reduce the expertise of spammers (therefore their weight in the voting is less important) during the iteration and to increase the expertise of good workers. The weighting is determined by checking the consistency of answers among the different workers.</a:t>
            </a:r>
            <a:endParaRPr lang="en-GB"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1408645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EM algorithm proceeds</a:t>
            </a:r>
            <a:r>
              <a:rPr lang="en-GB" baseline="0" dirty="0"/>
              <a:t> in two steps: in the E-Step, the probability of the label is estimated as a weighted vote among all workers, i.e. the normalized sum of all weights of workers voting for a specific label. </a:t>
            </a:r>
            <a:r>
              <a:rPr lang="en-GB" dirty="0"/>
              <a:t>In</a:t>
            </a:r>
            <a:r>
              <a:rPr lang="en-GB" baseline="0" dirty="0"/>
              <a:t> the M step, the e</a:t>
            </a:r>
            <a:r>
              <a:rPr lang="en-GB" dirty="0"/>
              <a:t>xpertise of each worker is updated as the number of times worker </a:t>
            </a:r>
            <a:r>
              <a:rPr lang="en-GB" dirty="0" err="1"/>
              <a:t>i</a:t>
            </a:r>
            <a:r>
              <a:rPr lang="en-GB" dirty="0"/>
              <a:t> was correct at selecting the most probable label for object x (based</a:t>
            </a:r>
            <a:r>
              <a:rPr lang="en-GB" baseline="0" dirty="0"/>
              <a:t> on the probability determined in the E-Step). Since in the M step the worker’s weights chance, in the E-Step new probabilities will be computed and so on. The EM algorithm is v</a:t>
            </a:r>
            <a:r>
              <a:rPr lang="en-GB" dirty="0"/>
              <a:t>ery accurate and very robust to spammers, but slow to converge. Usually the initial weights of workers are chosen to be equal (unless pre-existing knowledge exist).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118575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in this example in case of equal number of decisions, preference is given to 0.</a:t>
            </a:r>
          </a:p>
        </p:txBody>
      </p:sp>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602189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545090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Many features found in our example are numerical,</a:t>
            </a:r>
            <a:r>
              <a:rPr lang="en-GB" baseline="0" noProof="0" dirty="0"/>
              <a:t> e.g. number of likes and followers, </a:t>
            </a:r>
            <a:r>
              <a:rPr lang="en-GB" baseline="0" noProof="0" dirty="0" err="1"/>
              <a:t>pagerank</a:t>
            </a:r>
            <a:r>
              <a:rPr lang="en-GB" baseline="0" noProof="0" dirty="0"/>
              <a:t> etc. If we would like to apply a classifier that works only on categorical features (e.g. a basic decision tree induction), we have to first discretize those features.</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4471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A first approach to discretization is unsupervised</a:t>
            </a:r>
            <a:r>
              <a:rPr lang="en-GB" baseline="0" dirty="0"/>
              <a:t> discretization. </a:t>
            </a:r>
            <a:r>
              <a:rPr lang="en-GB" dirty="0"/>
              <a:t>Unsupervised discretisation does not take class information (labels) into account. These methods have the following strengths</a:t>
            </a:r>
            <a:r>
              <a:rPr lang="en-GB" baseline="0" dirty="0"/>
              <a:t> and weaknesses:</a:t>
            </a:r>
            <a:endParaRPr lang="en-GB" sz="1200" b="0" i="0" u="none" strike="noStrike" kern="1200" baseline="0" dirty="0">
              <a:solidFill>
                <a:schemeClr val="tx1"/>
              </a:solidFill>
              <a:latin typeface="Arial" charset="0"/>
              <a:ea typeface="+mn-ea"/>
              <a:cs typeface="+mn-cs"/>
            </a:endParaRPr>
          </a:p>
          <a:p>
            <a:pPr marL="171450" indent="-171450">
              <a:buFont typeface="Arial" charset="0"/>
              <a:buChar char="•"/>
            </a:pPr>
            <a:r>
              <a:rPr lang="en-GB" sz="1200" b="0" i="0" u="none" strike="noStrike" kern="1200" baseline="0" dirty="0">
                <a:solidFill>
                  <a:schemeClr val="tx1"/>
                </a:solidFill>
                <a:latin typeface="Arial" charset="0"/>
                <a:ea typeface="+mn-ea"/>
                <a:cs typeface="+mn-cs"/>
              </a:rPr>
              <a:t>The obvious weakness of the equal-width method is that in cases where the feature values are not distributed uniformly, a large amount of important information can be lost after the discretization process, e.g. with many very sparsely populated bins.</a:t>
            </a:r>
          </a:p>
          <a:p>
            <a:pPr marL="171450" indent="-171450">
              <a:buFont typeface="Arial" charset="0"/>
              <a:buChar char="•"/>
            </a:pPr>
            <a:r>
              <a:rPr lang="en-GB" sz="1200" b="0" i="0" u="none" strike="noStrike" kern="1200" baseline="0" dirty="0">
                <a:solidFill>
                  <a:schemeClr val="tx1"/>
                </a:solidFill>
                <a:latin typeface="Arial" charset="0"/>
                <a:ea typeface="+mn-ea"/>
                <a:cs typeface="+mn-cs"/>
              </a:rPr>
              <a:t>For equal-frequency discretization, many occurrences of the same value could cause those occurrences to be assigned into different bins, which does not make sense. This problem could be addressed by merging neighbouring bins that contain duplicate values. </a:t>
            </a:r>
          </a:p>
          <a:p>
            <a:pPr marL="171450" indent="-171450">
              <a:buFont typeface="Arial" charset="0"/>
              <a:buChar char="•"/>
            </a:pPr>
            <a:r>
              <a:rPr lang="en-GB" sz="1200" b="0" i="0" u="none" strike="noStrike" kern="1200" baseline="0" dirty="0">
                <a:solidFill>
                  <a:schemeClr val="tx1"/>
                </a:solidFill>
                <a:latin typeface="Arial" charset="0"/>
                <a:ea typeface="+mn-ea"/>
                <a:cs typeface="+mn-cs"/>
              </a:rPr>
              <a:t>The advantage of using clustering as discretisation method is that it can be performed on all the features at the same time, capturing in this way possible interdependencies of the features. Sometimes discretisation can even improve the performance of classification algorithms that do not require discretisation.</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266115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Assuming</a:t>
            </a:r>
            <a:r>
              <a:rPr lang="en-US" baseline="0" dirty="0"/>
              <a:t> a discretization is given. We may then ask the question, whether the class labels depends on the interval or not. In the example, the fact of having a driver license clearly depends on whether the age is above or below 18 years. Therefore it makes sense to keep these intervals apart, as the feature of belonging to one of the intervals influences the label. On the other hand, the fact of belonging either to interval 2 or 3 has no incidence on the probability of having a drivers license. Therefore these intervals can be merged into a single feature value</a:t>
            </a:r>
            <a:endParaRPr lang="en-GB" sz="1200" dirty="0">
              <a:latin typeface="Calibri" charset="0"/>
              <a:ea typeface="Calibri" charset="0"/>
              <a:cs typeface="Calibri"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12975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In order to test the independence of two adjacent intervals, one can use the </a:t>
                </a:r>
                <a:r>
                  <a:rPr lang="en-GB" sz="1200" dirty="0">
                    <a:latin typeface="Calibri" charset="0"/>
                    <a:ea typeface="Calibri" charset="0"/>
                    <a:cs typeface="Calibri" charset="0"/>
                  </a:rPr>
                  <a:t>χ</a:t>
                </a:r>
                <a:r>
                  <a:rPr lang="en-GB" sz="1200" baseline="30000" dirty="0">
                    <a:latin typeface="Calibri" charset="0"/>
                    <a:ea typeface="Calibri" charset="0"/>
                    <a:cs typeface="Calibri" charset="0"/>
                  </a:rPr>
                  <a:t>2</a:t>
                </a:r>
                <a:r>
                  <a:rPr lang="en-GB" sz="1200" dirty="0">
                    <a:latin typeface="Calibri" charset="0"/>
                    <a:ea typeface="Calibri" charset="0"/>
                    <a:cs typeface="Calibri" charset="0"/>
                  </a:rPr>
                  <a:t> statistics</a:t>
                </a:r>
                <a:r>
                  <a:rPr lang="en-US" sz="1200" dirty="0">
                    <a:latin typeface="Arial" charset="0"/>
                    <a:ea typeface="+mn-ea"/>
                    <a:cs typeface="+mn-cs"/>
                  </a:rPr>
                  <a:t>. </a:t>
                </a:r>
                <a:r>
                  <a:rPr lang="en-GB" dirty="0" err="1"/>
                  <a:t>E</a:t>
                </a:r>
                <a:r>
                  <a:rPr lang="en-GB" baseline="-25000" dirty="0" err="1"/>
                  <a:t>ij</a:t>
                </a:r>
                <a:r>
                  <a:rPr lang="en-GB" dirty="0"/>
                  <a:t> is the expected frequency of the </a:t>
                </a:r>
                <a:r>
                  <a:rPr lang="en-GB" sz="1200" b="0" i="0" u="none" strike="noStrike" kern="1200" baseline="0" dirty="0">
                    <a:solidFill>
                      <a:schemeClr val="tx1"/>
                    </a:solidFill>
                    <a:latin typeface="Arial" charset="0"/>
                    <a:ea typeface="+mn-ea"/>
                    <a:cs typeface="+mn-cs"/>
                  </a:rPr>
                  <a:t>number of distinct values in the </a:t>
                </a:r>
                <a:r>
                  <a:rPr lang="en-GB" sz="1200" b="0" i="0" u="none" strike="noStrike" kern="1200" baseline="0" dirty="0" err="1">
                    <a:solidFill>
                      <a:schemeClr val="tx1"/>
                    </a:solidFill>
                    <a:latin typeface="Arial" charset="0"/>
                    <a:ea typeface="+mn-ea"/>
                    <a:cs typeface="+mn-cs"/>
                  </a:rPr>
                  <a:t>ith</a:t>
                </a:r>
                <a:r>
                  <a:rPr lang="en-GB" sz="1200" b="0" i="0" u="none" strike="noStrike" kern="1200" baseline="0" dirty="0">
                    <a:solidFill>
                      <a:schemeClr val="tx1"/>
                    </a:solidFill>
                    <a:latin typeface="Arial" charset="0"/>
                    <a:ea typeface="+mn-ea"/>
                    <a:cs typeface="+mn-cs"/>
                  </a:rPr>
                  <a:t> interval belonging to the </a:t>
                </a:r>
                <a:r>
                  <a:rPr lang="en-GB" sz="1200" b="0" i="0" u="none" strike="noStrike" kern="1200" baseline="0" dirty="0" err="1">
                    <a:solidFill>
                      <a:schemeClr val="tx1"/>
                    </a:solidFill>
                    <a:latin typeface="Arial" charset="0"/>
                    <a:ea typeface="+mn-ea"/>
                    <a:cs typeface="+mn-cs"/>
                  </a:rPr>
                  <a:t>jth</a:t>
                </a:r>
                <a:r>
                  <a:rPr lang="en-GB" sz="1200" b="0" i="0" u="none" strike="noStrike" kern="1200" baseline="0" dirty="0">
                    <a:solidFill>
                      <a:schemeClr val="tx1"/>
                    </a:solidFill>
                    <a:latin typeface="Arial" charset="0"/>
                    <a:ea typeface="+mn-ea"/>
                    <a:cs typeface="+mn-cs"/>
                  </a:rPr>
                  <a:t> class, while </a:t>
                </a:r>
                <a:r>
                  <a:rPr lang="en-GB" dirty="0" err="1"/>
                  <a:t>n</a:t>
                </a:r>
                <a:r>
                  <a:rPr lang="en-GB" baseline="-25000" dirty="0" err="1"/>
                  <a:t>ij</a:t>
                </a:r>
                <a:r>
                  <a:rPr lang="en-GB" baseline="0" dirty="0"/>
                  <a:t> is the observed frequency</a:t>
                </a:r>
                <a:r>
                  <a:rPr lang="en-GB" sz="1200" b="0" i="0" u="none" strike="noStrike" kern="1200" baseline="0" dirty="0">
                    <a:solidFill>
                      <a:schemeClr val="tx1"/>
                    </a:solidFill>
                    <a:latin typeface="Arial" charset="0"/>
                    <a:ea typeface="+mn-ea"/>
                    <a:cs typeface="+mn-cs"/>
                  </a:rPr>
                  <a:t>. N is the total number of values.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err="1" smtClean="0"/>
                  <a:t>E</a:t>
                </a:r>
                <a:r>
                  <a:rPr lang="en-GB" baseline="-25000" dirty="0" err="1" smtClean="0"/>
                  <a:t>ij</a:t>
                </a:r>
                <a:r>
                  <a:rPr lang="en-GB" dirty="0" smtClean="0"/>
                  <a:t> is the expected frequency of the </a:t>
                </a:r>
                <a:r>
                  <a:rPr lang="en-GB" sz="1200" b="0" i="0" u="none" strike="noStrike" kern="1200" baseline="0" dirty="0" smtClean="0">
                    <a:solidFill>
                      <a:schemeClr val="tx1"/>
                    </a:solidFill>
                    <a:latin typeface="Arial" charset="0"/>
                    <a:ea typeface="+mn-ea"/>
                    <a:cs typeface="+mn-cs"/>
                  </a:rPr>
                  <a:t>number of distinct values in the </a:t>
                </a:r>
                <a:r>
                  <a:rPr lang="en-GB" sz="1200" b="0" i="0" u="none" strike="noStrike" kern="1200" baseline="0" dirty="0" err="1" smtClean="0">
                    <a:solidFill>
                      <a:schemeClr val="tx1"/>
                    </a:solidFill>
                    <a:latin typeface="Arial" charset="0"/>
                    <a:ea typeface="+mn-ea"/>
                    <a:cs typeface="+mn-cs"/>
                  </a:rPr>
                  <a:t>ith</a:t>
                </a:r>
                <a:r>
                  <a:rPr lang="en-GB" sz="1200" b="0" i="0" u="none" strike="noStrike" kern="1200" baseline="0" dirty="0" smtClean="0">
                    <a:solidFill>
                      <a:schemeClr val="tx1"/>
                    </a:solidFill>
                    <a:latin typeface="Arial" charset="0"/>
                    <a:ea typeface="+mn-ea"/>
                    <a:cs typeface="+mn-cs"/>
                  </a:rPr>
                  <a:t> interval belonging to the </a:t>
                </a:r>
                <a:r>
                  <a:rPr lang="en-GB" sz="1200" b="0" i="0" u="none" strike="noStrike" kern="1200" baseline="0" dirty="0" err="1" smtClean="0">
                    <a:solidFill>
                      <a:schemeClr val="tx1"/>
                    </a:solidFill>
                    <a:latin typeface="Arial" charset="0"/>
                    <a:ea typeface="+mn-ea"/>
                    <a:cs typeface="+mn-cs"/>
                  </a:rPr>
                  <a:t>jth</a:t>
                </a:r>
                <a:r>
                  <a:rPr lang="en-GB" sz="1200" b="0" i="0" u="none" strike="noStrike" kern="1200" baseline="0" dirty="0" smtClean="0">
                    <a:solidFill>
                      <a:schemeClr val="tx1"/>
                    </a:solidFill>
                    <a:latin typeface="Arial" charset="0"/>
                    <a:ea typeface="+mn-ea"/>
                    <a:cs typeface="+mn-cs"/>
                  </a:rPr>
                  <a:t> class, while </a:t>
                </a:r>
                <a:r>
                  <a:rPr lang="en-GB" dirty="0" err="1" smtClean="0"/>
                  <a:t>n</a:t>
                </a:r>
                <a:r>
                  <a:rPr lang="en-GB" baseline="-25000" dirty="0" err="1" smtClean="0"/>
                  <a:t>ij</a:t>
                </a:r>
                <a:r>
                  <a:rPr lang="en-GB" baseline="0" dirty="0" smtClean="0"/>
                  <a:t> is the observed </a:t>
                </a:r>
                <a:r>
                  <a:rPr lang="en-GB" baseline="0" dirty="0" smtClean="0"/>
                  <a:t>frequency</a:t>
                </a:r>
                <a:r>
                  <a:rPr lang="en-GB" sz="1200" b="0" i="0" u="none" strike="noStrike" kern="1200" baseline="0" dirty="0" smtClean="0">
                    <a:solidFill>
                      <a:schemeClr val="tx1"/>
                    </a:solidFill>
                    <a:latin typeface="Arial" charset="0"/>
                    <a:ea typeface="+mn-ea"/>
                    <a:cs typeface="+mn-cs"/>
                  </a:rPr>
                  <a:t>. N </a:t>
                </a:r>
                <a:r>
                  <a:rPr lang="en-GB" sz="1200" b="0" i="0" u="none" strike="noStrike" kern="1200" baseline="0" dirty="0" smtClean="0">
                    <a:solidFill>
                      <a:schemeClr val="tx1"/>
                    </a:solidFill>
                    <a:latin typeface="Arial" charset="0"/>
                    <a:ea typeface="+mn-ea"/>
                    <a:cs typeface="+mn-cs"/>
                  </a:rPr>
                  <a:t>is the total number of values.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smtClean="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smtClean="0">
                    <a:solidFill>
                      <a:schemeClr val="tx1"/>
                    </a:solidFill>
                    <a:latin typeface="Arial" charset="0"/>
                    <a:ea typeface="+mn-ea"/>
                    <a:cs typeface="+mn-cs"/>
                  </a:rPr>
                  <a:t>Given the </a:t>
                </a:r>
                <a:r>
                  <a:rPr lang="fr-CH" sz="1200" i="0" smtClean="0">
                    <a:latin typeface="Cambria Math" charset="0"/>
                    <a:ea typeface="Cambria Math" charset="0"/>
                    <a:cs typeface="Cambria Math" charset="0"/>
                  </a:rPr>
                  <a:t>𝜒</a:t>
                </a:r>
                <a:r>
                  <a:rPr lang="fr-CH" sz="1200" i="0" smtClean="0">
                    <a:latin typeface="Cambria Math" charset="0"/>
                    <a:ea typeface="Cambria Math" charset="0"/>
                    <a:cs typeface="Cambria Math" charset="0"/>
                  </a:rPr>
                  <a:t>^</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it is necessary to consult a </a:t>
                </a:r>
                <a:r>
                  <a:rPr lang="fr-CH" sz="1200" i="0" smtClean="0">
                    <a:latin typeface="Cambria Math" charset="0"/>
                    <a:ea typeface="Cambria Math" charset="0"/>
                    <a:cs typeface="Cambria Math" charset="0"/>
                  </a:rPr>
                  <a:t>𝜒</a:t>
                </a:r>
                <a:r>
                  <a:rPr lang="fr-CH" sz="1200" i="0" smtClean="0">
                    <a:latin typeface="Cambria Math" charset="0"/>
                    <a:ea typeface="Cambria Math" charset="0"/>
                    <a:cs typeface="Cambria Math" charset="0"/>
                  </a:rPr>
                  <a:t>^</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distribution with a degree of freedom = (#rows-1)*(#cols – 1). If the probability of the computed </a:t>
                </a:r>
                <a:r>
                  <a:rPr lang="fr-CH" sz="1200" i="0" smtClean="0">
                    <a:latin typeface="Cambria Math" charset="0"/>
                    <a:ea typeface="Cambria Math" charset="0"/>
                    <a:cs typeface="Cambria Math" charset="0"/>
                  </a:rPr>
                  <a:t>𝜒</a:t>
                </a:r>
                <a:r>
                  <a:rPr lang="fr-CH" sz="1200" i="0" smtClean="0">
                    <a:latin typeface="Cambria Math" charset="0"/>
                    <a:ea typeface="Cambria Math" charset="0"/>
                    <a:cs typeface="Cambria Math" charset="0"/>
                  </a:rPr>
                  <a:t>^</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is greater than a threshold p (typically 0.05 or 0.01), the two intervals are independent and can be </a:t>
                </a:r>
                <a:r>
                  <a:rPr lang="en-GB" sz="1200" b="0" i="0" u="none" strike="noStrike" kern="1200" baseline="0" dirty="0" smtClean="0">
                    <a:solidFill>
                      <a:schemeClr val="tx1"/>
                    </a:solidFill>
                    <a:latin typeface="Arial" charset="0"/>
                    <a:ea typeface="+mn-ea"/>
                    <a:cs typeface="+mn-cs"/>
                  </a:rPr>
                  <a:t>merged (Pearson’s </a:t>
                </a:r>
                <a:r>
                  <a:rPr lang="en-GB" sz="1200" b="0" i="0" u="none" strike="noStrike" kern="1200" baseline="0" dirty="0" smtClean="0">
                    <a:solidFill>
                      <a:schemeClr val="tx1"/>
                    </a:solidFill>
                    <a:latin typeface="Arial" charset="0"/>
                    <a:ea typeface="+mn-ea"/>
                    <a:cs typeface="+mn-cs"/>
                  </a:rPr>
                  <a:t>chi squared test</a:t>
                </a:r>
                <a:r>
                  <a:rPr lang="en-GB" sz="1200" b="0" i="0" u="none" strike="noStrike" kern="1200" baseline="0" dirty="0" smtClean="0">
                    <a:solidFill>
                      <a:schemeClr val="tx1"/>
                    </a:solidFill>
                    <a:latin typeface="Arial" charset="0"/>
                    <a:ea typeface="+mn-ea"/>
                    <a:cs typeface="+mn-cs"/>
                  </a:rPr>
                  <a:t>).</a:t>
                </a:r>
                <a:endParaRPr lang="en-GB"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664016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Given the </a:t>
                </a:r>
                <a14:m>
                  <m:oMath xmlns:m="http://schemas.openxmlformats.org/officeDocument/2006/math">
                    <m:sSup>
                      <m:sSupPr>
                        <m:ctrlPr>
                          <a:rPr lang="fr-CH" sz="1200" i="1" smtClean="0">
                            <a:latin typeface="Cambria Math" panose="02040503050406030204" pitchFamily="18" charset="0"/>
                            <a:ea typeface="Cambria Math" charset="0"/>
                            <a:cs typeface="Cambria Math" charset="0"/>
                          </a:rPr>
                        </m:ctrlPr>
                      </m:sSupPr>
                      <m:e>
                        <m:r>
                          <a:rPr lang="fr-CH" sz="1200" i="1" smtClean="0">
                            <a:latin typeface="Cambria Math" charset="0"/>
                            <a:ea typeface="Cambria Math" charset="0"/>
                            <a:cs typeface="Cambria Math" charset="0"/>
                          </a:rPr>
                          <m:t>𝜒</m:t>
                        </m:r>
                      </m:e>
                      <m:sup>
                        <m:r>
                          <a:rPr lang="fr-CH" sz="1200" b="0" i="1" smtClean="0">
                            <a:latin typeface="Cambria Math" charset="0"/>
                            <a:ea typeface="Cambria Math" charset="0"/>
                            <a:cs typeface="Cambria Math" charset="0"/>
                          </a:rPr>
                          <m:t>2</m:t>
                        </m:r>
                      </m:sup>
                    </m:sSup>
                  </m:oMath>
                </a14:m>
                <a:r>
                  <a:rPr lang="en-GB" sz="1200" b="0" i="0" u="none" strike="noStrike" kern="1200" baseline="0" dirty="0">
                    <a:solidFill>
                      <a:schemeClr val="tx1"/>
                    </a:solidFill>
                    <a:latin typeface="Arial" charset="0"/>
                    <a:ea typeface="+mn-ea"/>
                    <a:cs typeface="+mn-cs"/>
                  </a:rPr>
                  <a:t> value, it is necessary to consult a </a:t>
                </a:r>
                <a14:m>
                  <m:oMath xmlns:m="http://schemas.openxmlformats.org/officeDocument/2006/math">
                    <m:sSup>
                      <m:sSupPr>
                        <m:ctrlPr>
                          <a:rPr lang="fr-CH" sz="1200" i="1" smtClean="0">
                            <a:latin typeface="Cambria Math" panose="02040503050406030204" pitchFamily="18" charset="0"/>
                            <a:ea typeface="Cambria Math" charset="0"/>
                            <a:cs typeface="Cambria Math" charset="0"/>
                          </a:rPr>
                        </m:ctrlPr>
                      </m:sSupPr>
                      <m:e>
                        <m:r>
                          <a:rPr lang="fr-CH" sz="1200" i="1" smtClean="0">
                            <a:latin typeface="Cambria Math" charset="0"/>
                            <a:ea typeface="Cambria Math" charset="0"/>
                            <a:cs typeface="Cambria Math" charset="0"/>
                          </a:rPr>
                          <m:t>𝜒</m:t>
                        </m:r>
                      </m:e>
                      <m:sup>
                        <m:r>
                          <a:rPr lang="fr-CH" sz="1200" b="0" i="1" smtClean="0">
                            <a:latin typeface="Cambria Math" charset="0"/>
                            <a:ea typeface="Cambria Math" charset="0"/>
                            <a:cs typeface="Cambria Math" charset="0"/>
                          </a:rPr>
                          <m:t>2</m:t>
                        </m:r>
                      </m:sup>
                    </m:sSup>
                  </m:oMath>
                </a14:m>
                <a:r>
                  <a:rPr lang="en-GB" sz="1200" b="0" i="0" u="none" strike="noStrike" kern="1200" baseline="0" dirty="0">
                    <a:solidFill>
                      <a:schemeClr val="tx1"/>
                    </a:solidFill>
                    <a:latin typeface="Arial" charset="0"/>
                    <a:ea typeface="+mn-ea"/>
                    <a:cs typeface="+mn-cs"/>
                  </a:rPr>
                  <a:t> distribution with a degree of freedom = (#rows-1)*(#cols – 1). If the probability of the computed </a:t>
                </a:r>
                <a14:m>
                  <m:oMath xmlns:m="http://schemas.openxmlformats.org/officeDocument/2006/math">
                    <m:sSup>
                      <m:sSupPr>
                        <m:ctrlPr>
                          <a:rPr lang="fr-CH" sz="1200" i="1" smtClean="0">
                            <a:latin typeface="Cambria Math" panose="02040503050406030204" pitchFamily="18" charset="0"/>
                            <a:ea typeface="Cambria Math" charset="0"/>
                            <a:cs typeface="Cambria Math" charset="0"/>
                          </a:rPr>
                        </m:ctrlPr>
                      </m:sSupPr>
                      <m:e>
                        <m:r>
                          <a:rPr lang="fr-CH" sz="1200" i="1" smtClean="0">
                            <a:latin typeface="Cambria Math" charset="0"/>
                            <a:ea typeface="Cambria Math" charset="0"/>
                            <a:cs typeface="Cambria Math" charset="0"/>
                          </a:rPr>
                          <m:t>𝜒</m:t>
                        </m:r>
                      </m:e>
                      <m:sup>
                        <m:r>
                          <a:rPr lang="fr-CH" sz="1200" b="0" i="1" smtClean="0">
                            <a:latin typeface="Cambria Math" charset="0"/>
                            <a:ea typeface="Cambria Math" charset="0"/>
                            <a:cs typeface="Cambria Math" charset="0"/>
                          </a:rPr>
                          <m:t>2</m:t>
                        </m:r>
                      </m:sup>
                    </m:sSup>
                  </m:oMath>
                </a14:m>
                <a:r>
                  <a:rPr lang="en-GB" sz="1200" b="0" i="0" u="none" strike="noStrike" kern="1200" baseline="0" dirty="0">
                    <a:solidFill>
                      <a:schemeClr val="tx1"/>
                    </a:solidFill>
                    <a:latin typeface="Arial" charset="0"/>
                    <a:ea typeface="+mn-ea"/>
                    <a:cs typeface="+mn-cs"/>
                  </a:rPr>
                  <a:t> value is greater than a threshold p (typically 0.05 or 0.01), the two intervals are </a:t>
                </a:r>
                <a:r>
                  <a:rPr lang="en-GB" sz="1200" b="0" i="0" u="none" strike="noStrike" kern="1200" baseline="0" dirty="0" err="1">
                    <a:solidFill>
                      <a:schemeClr val="tx1"/>
                    </a:solidFill>
                    <a:latin typeface="Arial" charset="0"/>
                    <a:ea typeface="+mn-ea"/>
                    <a:cs typeface="+mn-cs"/>
                  </a:rPr>
                  <a:t>inde</a:t>
                </a:r>
                <a:r>
                  <a:rPr lang="en-GB" sz="1200" b="0" i="0" u="none" strike="noStrike" kern="1200" baseline="0" dirty="0">
                    <a:solidFill>
                      <a:schemeClr val="tx1"/>
                    </a:solidFill>
                    <a:latin typeface="Arial" charset="0"/>
                    <a:ea typeface="+mn-ea"/>
                    <a:cs typeface="+mn-cs"/>
                  </a:rPr>
                  <a:t>pendent and can be merged (Pearson’s chi squared test).</a:t>
                </a:r>
                <a:endParaRPr lang="en-GB" dirty="0"/>
              </a:p>
              <a:p>
                <a:endParaRPr lang="en-US" dirty="0"/>
              </a:p>
              <a:p>
                <a:r>
                  <a:rPr lang="en-US" sz="1200" b="0" i="0" kern="1200" dirty="0">
                    <a:solidFill>
                      <a:schemeClr val="tx1"/>
                    </a:solidFill>
                    <a:effectLst/>
                    <a:latin typeface="Arial" charset="0"/>
                    <a:ea typeface="+mn-ea"/>
                    <a:cs typeface="+mn-cs"/>
                  </a:rPr>
                  <a:t>In </a:t>
                </a:r>
                <a:r>
                  <a:rPr lang="en-US" sz="1200" b="0" i="0" u="none" strike="noStrike" kern="1200" dirty="0">
                    <a:solidFill>
                      <a:schemeClr val="tx1"/>
                    </a:solidFill>
                    <a:effectLst/>
                    <a:latin typeface="Arial" charset="0"/>
                    <a:ea typeface="+mn-ea"/>
                    <a:cs typeface="+mn-cs"/>
                    <a:hlinkClick r:id="rId3" tooltip="Statistics"/>
                  </a:rPr>
                  <a:t>statistics</a:t>
                </a:r>
                <a:r>
                  <a:rPr lang="en-US" sz="1200" b="0" i="0" kern="1200" dirty="0">
                    <a:solidFill>
                      <a:schemeClr val="tx1"/>
                    </a:solidFill>
                    <a:effectLst/>
                    <a:latin typeface="Arial" charset="0"/>
                    <a:ea typeface="+mn-ea"/>
                    <a:cs typeface="+mn-cs"/>
                  </a:rPr>
                  <a:t>, the number of </a:t>
                </a:r>
                <a:r>
                  <a:rPr lang="en-US" sz="1200" b="1" i="0" kern="1200" dirty="0">
                    <a:solidFill>
                      <a:schemeClr val="tx1"/>
                    </a:solidFill>
                    <a:effectLst/>
                    <a:latin typeface="Arial" charset="0"/>
                    <a:ea typeface="+mn-ea"/>
                    <a:cs typeface="+mn-cs"/>
                  </a:rPr>
                  <a:t>degrees of freedom</a:t>
                </a:r>
                <a:r>
                  <a:rPr lang="en-US" sz="1200" b="0" i="0" kern="1200" dirty="0">
                    <a:solidFill>
                      <a:schemeClr val="tx1"/>
                    </a:solidFill>
                    <a:effectLst/>
                    <a:latin typeface="Arial" charset="0"/>
                    <a:ea typeface="+mn-ea"/>
                    <a:cs typeface="+mn-cs"/>
                  </a:rPr>
                  <a:t> is the number of values in the final calculation of a </a:t>
                </a:r>
                <a:r>
                  <a:rPr lang="en-US" sz="1200" b="0" i="0" u="none" strike="noStrike" kern="1200" dirty="0">
                    <a:solidFill>
                      <a:schemeClr val="tx1"/>
                    </a:solidFill>
                    <a:effectLst/>
                    <a:latin typeface="Arial" charset="0"/>
                    <a:ea typeface="+mn-ea"/>
                    <a:cs typeface="+mn-cs"/>
                    <a:hlinkClick r:id="rId4" tooltip="Statistic"/>
                  </a:rPr>
                  <a:t>statistic</a:t>
                </a:r>
                <a:r>
                  <a:rPr lang="en-US" sz="1200" b="0" i="0" kern="1200" dirty="0">
                    <a:solidFill>
                      <a:schemeClr val="tx1"/>
                    </a:solidFill>
                    <a:effectLst/>
                    <a:latin typeface="Arial" charset="0"/>
                    <a:ea typeface="+mn-ea"/>
                    <a:cs typeface="+mn-cs"/>
                  </a:rPr>
                  <a:t> that are free to vary.</a:t>
                </a:r>
              </a:p>
              <a:p>
                <a:r>
                  <a:rPr lang="en-US" sz="1200" b="1" i="0" kern="1200" dirty="0">
                    <a:solidFill>
                      <a:schemeClr val="tx1"/>
                    </a:solidFill>
                    <a:effectLst/>
                    <a:latin typeface="Arial" charset="0"/>
                    <a:ea typeface="+mn-ea"/>
                    <a:cs typeface="+mn-cs"/>
                  </a:rPr>
                  <a:t>Pearson's chi-squared test</a:t>
                </a:r>
                <a:r>
                  <a:rPr lang="en-US" sz="1200" b="0" i="0" kern="1200" dirty="0">
                    <a:solidFill>
                      <a:schemeClr val="tx1"/>
                    </a:solidFill>
                    <a:effectLst/>
                    <a:latin typeface="Arial" charset="0"/>
                    <a:ea typeface="+mn-ea"/>
                    <a:cs typeface="+mn-cs"/>
                  </a:rPr>
                  <a:t> (</a:t>
                </a:r>
                <a:r>
                  <a:rPr lang="el-GR" sz="1200" b="0" i="1" u="none" strike="noStrike" kern="1200" dirty="0">
                    <a:solidFill>
                      <a:schemeClr val="tx1"/>
                    </a:solidFill>
                    <a:effectLst/>
                    <a:latin typeface="Arial" charset="0"/>
                    <a:ea typeface="+mn-ea"/>
                    <a:cs typeface="+mn-cs"/>
                    <a:hlinkClick r:id="rId5" tooltip="Chi (letter)"/>
                  </a:rPr>
                  <a:t>χ</a:t>
                </a:r>
                <a:r>
                  <a:rPr lang="el-GR" sz="1200" b="0" i="0" kern="1200" baseline="30000" dirty="0">
                    <a:solidFill>
                      <a:schemeClr val="tx1"/>
                    </a:solidFill>
                    <a:effectLst/>
                    <a:latin typeface="Arial" charset="0"/>
                    <a:ea typeface="+mn-ea"/>
                    <a:cs typeface="+mn-cs"/>
                  </a:rPr>
                  <a:t>2</a:t>
                </a:r>
                <a:r>
                  <a:rPr lang="el-GR"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is a statistical test applied to sets of </a:t>
                </a:r>
                <a:r>
                  <a:rPr lang="en-US" sz="1200" b="0" i="0" u="none" strike="noStrike" kern="1200" dirty="0">
                    <a:solidFill>
                      <a:schemeClr val="tx1"/>
                    </a:solidFill>
                    <a:effectLst/>
                    <a:latin typeface="Arial" charset="0"/>
                    <a:ea typeface="+mn-ea"/>
                    <a:cs typeface="+mn-cs"/>
                    <a:hlinkClick r:id="rId6" tooltip="Categorical data"/>
                  </a:rPr>
                  <a:t>categorical data</a:t>
                </a:r>
                <a:r>
                  <a:rPr lang="en-US" sz="1200" b="0" i="0" kern="1200" dirty="0">
                    <a:solidFill>
                      <a:schemeClr val="tx1"/>
                    </a:solidFill>
                    <a:effectLst/>
                    <a:latin typeface="Arial" charset="0"/>
                    <a:ea typeface="+mn-ea"/>
                    <a:cs typeface="+mn-cs"/>
                  </a:rPr>
                  <a:t> to evaluate how likely it is that any observed difference between the sets arose by chance.</a:t>
                </a: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smtClean="0">
                    <a:solidFill>
                      <a:schemeClr val="tx1"/>
                    </a:solidFill>
                    <a:latin typeface="Arial" charset="0"/>
                    <a:ea typeface="+mn-ea"/>
                    <a:cs typeface="+mn-cs"/>
                  </a:rPr>
                  <a:t>Given the </a:t>
                </a:r>
                <a:r>
                  <a:rPr lang="fr-CH" sz="1200" i="0" smtClean="0">
                    <a:latin typeface="Cambria Math" charset="0"/>
                    <a:ea typeface="Cambria Math" charset="0"/>
                    <a:cs typeface="Cambria Math" charset="0"/>
                  </a:rPr>
                  <a:t>𝜒^</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it is necessary to consult a </a:t>
                </a:r>
                <a:r>
                  <a:rPr lang="fr-CH" sz="1200" i="0" smtClean="0">
                    <a:latin typeface="Cambria Math" charset="0"/>
                    <a:ea typeface="Cambria Math" charset="0"/>
                    <a:cs typeface="Cambria Math" charset="0"/>
                  </a:rPr>
                  <a:t>𝜒^</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distribution with a degree of freedom = (#rows-1)*(#cols – 1). If the probability of the computed </a:t>
                </a:r>
                <a:r>
                  <a:rPr lang="fr-CH" sz="1200" i="0" smtClean="0">
                    <a:latin typeface="Cambria Math" charset="0"/>
                    <a:ea typeface="Cambria Math" charset="0"/>
                    <a:cs typeface="Cambria Math" charset="0"/>
                  </a:rPr>
                  <a:t>𝜒^</a:t>
                </a:r>
                <a:r>
                  <a:rPr lang="fr-CH" sz="1200" b="0" i="0" smtClean="0">
                    <a:latin typeface="Cambria Math" charset="0"/>
                    <a:ea typeface="Cambria Math" charset="0"/>
                    <a:cs typeface="Cambria Math" charset="0"/>
                  </a:rPr>
                  <a:t>2</a:t>
                </a:r>
                <a:r>
                  <a:rPr lang="en-GB" sz="1200" b="0" i="0" u="none" strike="noStrike" kern="1200" baseline="0" dirty="0" smtClean="0">
                    <a:solidFill>
                      <a:schemeClr val="tx1"/>
                    </a:solidFill>
                    <a:latin typeface="Arial" charset="0"/>
                    <a:ea typeface="+mn-ea"/>
                    <a:cs typeface="+mn-cs"/>
                  </a:rPr>
                  <a:t> value is greater than a threshold p (typically 0.05 or 0.01), the two intervals are independent and can be merged (Pearson’s chi squared test).</a:t>
                </a:r>
                <a:endParaRPr lang="en-GB"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503179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0797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for</a:t>
            </a:r>
            <a:r>
              <a:rPr lang="en-US" baseline="0" dirty="0"/>
              <a:t> humans credibility evaluation is a difficult problem: is this page credible?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1718596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Although</a:t>
            </a:r>
            <a:r>
              <a:rPr lang="en-GB" baseline="0" noProof="0" dirty="0"/>
              <a:t> some features have been considered as relevant by the data analyst and added to the dataset, not all of them are necessarily relevant, and they can be even harmful if they represent noise. Thus an important step is to remove irrelevant features, so as to improve the classification performance as well as the computation speed.</a:t>
            </a:r>
          </a:p>
          <a:p>
            <a:endParaRPr lang="en-GB" baseline="0" noProof="0" dirty="0"/>
          </a:p>
          <a:p>
            <a:r>
              <a:rPr lang="en-US" sz="1200" b="0" i="0" kern="1200" dirty="0">
                <a:solidFill>
                  <a:schemeClr val="tx1"/>
                </a:solidFill>
                <a:effectLst/>
                <a:latin typeface="Arial" charset="0"/>
                <a:ea typeface="+mn-ea"/>
                <a:cs typeface="+mn-cs"/>
              </a:rPr>
              <a:t>Irrelevant or partially relevant features can negatively impact model performance.</a:t>
            </a:r>
            <a:endParaRPr lang="en-GB" baseline="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003743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dirty="0"/>
              <a:t>There are N choose M possible subset (choosing a subset of M features from a fixed set of N features).</a:t>
            </a: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a:t>Exhaustive exploration of all possible subset of features is impossible, therefore</a:t>
            </a:r>
            <a:r>
              <a:rPr lang="en-GB" baseline="0" dirty="0"/>
              <a:t> some heuristics must be used.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aseline="0" dirty="0"/>
              <a:t>We will discuss two classes of approaches, filtering and wrapping, that differ in the assumptions made on feature dependency.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62491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Filtering starts from the assumption that features are independent.</a:t>
            </a:r>
            <a:r>
              <a:rPr lang="en-GB" baseline="0" dirty="0"/>
              <a:t> Thus the predictive power of each feature can be evaluated independently, and finally the top features are chosen. It also assumes that the choice of features is independent of the classifier used. Thus it can be performed without interacting with the classifier, and potentially as a result revise the selection of the features.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206948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solidFill>
                  <a:schemeClr val="tx1"/>
                </a:solidFill>
              </a:rPr>
              <a:t>For ranking features we can use the same idea that was used in the discretization of continuous</a:t>
            </a:r>
            <a:r>
              <a:rPr lang="en-GB" baseline="0" dirty="0">
                <a:solidFill>
                  <a:schemeClr val="tx1"/>
                </a:solidFill>
              </a:rPr>
              <a:t> features. We perform an independence test between the feature values and the class labels. Since we now consider multiple feature values (and a binary classification) we have instead of 1 degree of freedom, n-1 degrees of freedom, that have been considered in the independence test.</a:t>
            </a:r>
            <a:endParaRPr lang="en-GB"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solidFill>
                <a:schemeClr val="tx1"/>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64411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solidFill>
                  <a:schemeClr val="tx1"/>
                </a:solidFill>
              </a:rPr>
              <a:t>Alternatively</a:t>
            </a:r>
            <a:r>
              <a:rPr lang="en-GB" baseline="0" dirty="0">
                <a:solidFill>
                  <a:schemeClr val="tx1"/>
                </a:solidFill>
              </a:rPr>
              <a:t>, we measure the mutual information between a class label C and a feature F. </a:t>
            </a:r>
            <a:r>
              <a:rPr lang="en-GB" dirty="0">
                <a:solidFill>
                  <a:schemeClr val="tx1"/>
                </a:solidFill>
              </a:rPr>
              <a:t>Mutual information measures the information that F and C share. It measures how much knowing one of these variables reduces uncertainty about the other. If I(F,C) = 0, knowing F does not tell anything about C, when I(F,C) is maximal, by knowing F we already know C.</a:t>
            </a:r>
            <a:endParaRPr lang="en-GB" baseline="0"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solidFill>
                <a:schemeClr val="tx1"/>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320675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results</a:t>
            </a:r>
            <a:r>
              <a:rPr lang="en-US" baseline="0" dirty="0"/>
              <a:t> of choosing the best features for a credibility classifiers. It is for example interesting to observe that many layout related features seem to be good indicators for quality. Evaluations of the resulting classifiers also show that combing the best content and social features delivers finally the best results.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1936920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t>
            </a:r>
            <a:r>
              <a:rPr lang="en-GB" baseline="0" dirty="0"/>
              <a:t> important drawback of the filtering approach to feature selection is the independence assumption for features. In fact, it is easy to see, as illustrated by the example above, that combined feature can have a high classification power, whereas each of the features alone have not. This motivates the use of more complex methods for feature selection, such as wrapping.</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2213432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eliminating features, we have to be careful </a:t>
            </a:r>
            <a:r>
              <a:rPr lang="en-US"/>
              <a:t>to not emphasize </a:t>
            </a:r>
            <a:r>
              <a:rPr lang="en-US" baseline="0" dirty="0"/>
              <a:t>features that are only accidentally correlated with the class labels. In general, correlation does not imply causality, and we can find many examples of so-called spurious correlations illustrating that point. Be aware, that such curious correlations are often used to prove statistically “facts” that do not hold.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853356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Overfitting can lead to meaningless “results” in data mining. Here is an example that tries to predict stock markets, based on quite unrelated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44</a:t>
            </a:fld>
            <a:endParaRPr lang="en-US"/>
          </a:p>
        </p:txBody>
      </p:sp>
    </p:spTree>
    <p:extLst>
      <p:ext uri="{BB962C8B-B14F-4D97-AF65-F5344CB8AC3E}">
        <p14:creationId xmlns:p14="http://schemas.microsoft.com/office/powerpoint/2010/main" val="165289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sufficient number of time series are found, indeed the fitting can become quite will.</a:t>
            </a:r>
            <a:r>
              <a:rPr lang="en-US" baseline="0" dirty="0"/>
              <a:t> </a:t>
            </a:r>
            <a:r>
              <a:rPr lang="en-US" baseline="0"/>
              <a:t>Of course, when extending the time series beyond the time interval, results will be bad.</a:t>
            </a:r>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27986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this one? Which of the two is more credible?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529447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wrapper</a:t>
            </a:r>
            <a:r>
              <a:rPr lang="en-GB" baseline="0" dirty="0"/>
              <a:t> method starts with no features and add the features that provide the highest improvement in classification accuracy </a:t>
            </a:r>
            <a:r>
              <a:rPr lang="en-GB" dirty="0"/>
              <a:t>The wrapper method can also work the other way around, considering all the features at the beginning and iteratively removing the feature that harms</a:t>
            </a:r>
            <a:r>
              <a:rPr lang="en-GB" baseline="0" dirty="0"/>
              <a:t> the classification accuracy the least. The method avoids some of the pitfalls of feature filtering, at the price of significantly higher cost.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900335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016956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classifiers and performance evaluation methods are</a:t>
            </a:r>
            <a:r>
              <a:rPr lang="en-GB" baseline="0" dirty="0"/>
              <a:t> sensitive to the absolute values of the features. Then the features should be normalized to comparable scales.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581229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Standardization makes the underlying assumption that the (numerical) data is normally</a:t>
            </a:r>
            <a:r>
              <a:rPr lang="en-US" baseline="0" dirty="0"/>
              <a:t> distributed. Then it makes sense to map to a normal distribution with mean 0 and variance 1. </a:t>
            </a:r>
            <a:r>
              <a:rPr lang="en-US" dirty="0"/>
              <a:t>An</a:t>
            </a:r>
            <a:r>
              <a:rPr lang="en-US" baseline="0" dirty="0"/>
              <a:t> alternative is to map directly into a standardized [0,1] interval.</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412418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rPr>
              <a:t>Standardisation</a:t>
            </a:r>
            <a:r>
              <a:rPr lang="en-GB" baseline="0" dirty="0">
                <a:solidFill>
                  <a:srgbClr val="000000"/>
                </a:solidFill>
              </a:rPr>
              <a:t> a</a:t>
            </a:r>
            <a:r>
              <a:rPr lang="en-GB" dirty="0">
                <a:solidFill>
                  <a:srgbClr val="000000"/>
                </a:solidFill>
              </a:rPr>
              <a:t>ssumes that data has been generated by a Gaussian process, which is not always true.</a:t>
            </a:r>
            <a:r>
              <a:rPr lang="en-GB" baseline="0" dirty="0">
                <a:solidFill>
                  <a:srgbClr val="000000"/>
                </a:solidFill>
              </a:rPr>
              <a:t> </a:t>
            </a:r>
            <a:r>
              <a:rPr lang="en-GB" dirty="0">
                <a:solidFill>
                  <a:srgbClr val="000000"/>
                </a:solidFill>
              </a:rPr>
              <a:t>Scaling</a:t>
            </a:r>
            <a:r>
              <a:rPr lang="en-GB" baseline="0" dirty="0">
                <a:solidFill>
                  <a:srgbClr val="000000"/>
                </a:solidFill>
              </a:rPr>
              <a:t> is not good if there are o</a:t>
            </a:r>
            <a:r>
              <a:rPr lang="en-GB" dirty="0">
                <a:solidFill>
                  <a:srgbClr val="000000"/>
                </a:solidFill>
              </a:rPr>
              <a:t>utliers, and almost all datasets have outliers. Such outliers risk to “compress” the relevant data in a very small interval, which would e.g. be harmful of some discretization</a:t>
            </a:r>
            <a:r>
              <a:rPr lang="en-GB" baseline="0" dirty="0">
                <a:solidFill>
                  <a:srgbClr val="000000"/>
                </a:solidFill>
              </a:rPr>
              <a:t> is applied.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1938529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2020538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Once the dataset is ready,</a:t>
            </a:r>
            <a:r>
              <a:rPr lang="en-GB" baseline="0" dirty="0"/>
              <a:t> we start to learn a model. For the learnt model we need to evaluate its performance, by testing which error it produces for a test data set. That is why we hold out a subset of the available data as test data, that is not used in the training and is independent of the training data. This step is called model assessment. The error obtained in model assessment </a:t>
            </a:r>
            <a:r>
              <a:rPr lang="en-GB" dirty="0"/>
              <a:t>is a good estimate of the true error that it will commit once it is “in production”.</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1188603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In</a:t>
            </a:r>
            <a:r>
              <a:rPr lang="en-GB" baseline="0" dirty="0"/>
              <a:t> order to do model assessment we have to choose the performance metric for evaluating the error. We will present this in the following for the case of binary classification with a categorical label. In such a case we have for possible types of outcomes, true positives and negatives, and false positives and negatives. We represent these outcomes as a matrix.</a:t>
            </a:r>
            <a:endParaRPr lang="en-GB" dirty="0"/>
          </a:p>
          <a:p>
            <a:pPr marL="171450" indent="-171450">
              <a:buFontTx/>
              <a:buChar cha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4994579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basic </a:t>
            </a:r>
            <a:r>
              <a:rPr lang="en-GB" baseline="0" dirty="0"/>
              <a:t>metric is the accuracy, that is, the total correct examples divided by the total examples to be classified. Accuracy is thus in the interval [0,1]. Accuracy is appropriate if the examples are </a:t>
            </a:r>
            <a:r>
              <a:rPr lang="en-GB" baseline="0" dirty="0" err="1"/>
              <a:t>approcimtaely</a:t>
            </a:r>
            <a:r>
              <a:rPr lang="en-GB" baseline="0" dirty="0"/>
              <a:t> equally split between class A and B, and if FP and FN have the same importance as error.</a:t>
            </a:r>
            <a:endParaRPr lang="en-GB"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333122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give an example of skewed classes, where the majority of</a:t>
            </a:r>
            <a:r>
              <a:rPr lang="en-GB" baseline="0" dirty="0"/>
              <a:t> data available refers to No Fraud, and only few examples belong to the class Fraud. Accuracy as a performance metrics is inappropriate in case of such skewed label distributions. The typical problem is that a trivial classifier that classifies everything as belonging to the majority class, can achieve easily higher accuracies than a classifier that attempts to also correctly classify samples in the minority class.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1195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Tackling a</a:t>
            </a:r>
            <a:r>
              <a:rPr lang="en-US" baseline="0" dirty="0"/>
              <a:t> classification problem, such as credibility evaluation requires more than just the knowledge of classification algorithms. First of all, even before starting to learn, an important task, and of the most labor-intensive is the collection and preparation of the data. This step requires in particular a good understanding of the problem domain, the questions that need to be answered and the meaning of the data that is available. Only after this step is performed, in a second step, the learning of the classification model per se can be performed. In this second step it is important to understand not only the working of the different algorithms, but also more largely, the potential and limits of learning a classification function, how the quality of learning depends both on the choice of the model and the data.</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13770067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example</a:t>
            </a:r>
            <a:r>
              <a:rPr lang="en-GB" baseline="0" dirty="0"/>
              <a:t> in the previous question illustrates, apart from issues with skewed distributions, accuracy has also an issue when the importance of errors is not equal, e.g. when false negatives are much worse then false positives. In such a case we can use the measures of precision and recall that we have already introduced in the context of information retrieval.</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312086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 precision and recall we can better control the kind of results we prefer. For example,</a:t>
            </a:r>
            <a:r>
              <a:rPr lang="en-GB" baseline="0" dirty="0"/>
              <a:t> for the case of cancer detection we would prefer to have higher recall to miss fewer cancer cases, even if we diagnose erroneously cancer in a few cases. Therefore, classifier 1 would be preferred over classifier 2 (which did better in terms of accuracy). Of course we can increase the recall arbitrarily, e.g. with a trivial classifier diagnosing cancer for everyone. B</a:t>
            </a:r>
            <a:r>
              <a:rPr lang="en-GB" dirty="0"/>
              <a:t>ut this also causes that 50% of the patients with no cancer go home worried about their health status</a:t>
            </a:r>
          </a:p>
          <a:p>
            <a:r>
              <a:rPr lang="en-GB" baseline="0" dirty="0"/>
              <a:t>That is why still precision needs to be considered in the evaluation as second measure.</a:t>
            </a:r>
          </a:p>
          <a:p>
            <a:endParaRPr lang="en-GB" baseline="0" dirty="0"/>
          </a:p>
          <a:p>
            <a:r>
              <a:rPr lang="en-GB" baseline="0" dirty="0"/>
              <a:t>Note that by using precision and recall we make the evaluation “</a:t>
            </a:r>
            <a:r>
              <a:rPr lang="en-GB" baseline="0" dirty="0" err="1"/>
              <a:t>assymmetric</a:t>
            </a:r>
            <a:r>
              <a:rPr lang="en-GB" baseline="0" dirty="0"/>
              <a:t>”. We focus in the evaluation on the positive class, since higher recall means more positive cases identified.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419348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 information</a:t>
            </a:r>
            <a:r>
              <a:rPr lang="en-GB" baseline="0" dirty="0"/>
              <a:t> retrieval, we sometimes would like to compare classifiers using a single measure. In this case we can also use F-Score. </a:t>
            </a:r>
            <a:r>
              <a:rPr lang="en-GB" dirty="0"/>
              <a:t>F-score is the harmonic mean of precision and recall. </a:t>
            </a:r>
            <a:r>
              <a:rPr lang="en-GB" baseline="0" dirty="0"/>
              <a:t> </a:t>
            </a:r>
            <a:r>
              <a:rPr lang="en-GB" dirty="0"/>
              <a:t>Precision</a:t>
            </a:r>
            <a:r>
              <a:rPr lang="en-GB" baseline="0" dirty="0"/>
              <a:t> and Recall can be differently weighted, if one is more important than the other using </a:t>
            </a:r>
            <a:r>
              <a:rPr lang="en-GB" baseline="0" dirty="0" err="1"/>
              <a:t>F_beta</a:t>
            </a:r>
            <a:r>
              <a:rPr lang="en-GB" baseline="0" dirty="0"/>
              <a:t> score, where beta is a real number.</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627969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With</a:t>
            </a:r>
            <a:r>
              <a:rPr lang="en-GB" baseline="0" dirty="0"/>
              <a:t> the F1 score still classifier 2 is evaluated as slightly better than classifier 1.</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03984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F-beta</a:t>
            </a:r>
            <a:r>
              <a:rPr lang="en-GB" baseline="0" dirty="0"/>
              <a:t> score, beta=2, we can give more importance to recall and as a result indeed classifier 1 turns out to be the best.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69139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a:t>
            </a:r>
            <a:r>
              <a:rPr lang="en-GB" baseline="0" noProof="0" dirty="0"/>
              <a:t> the case of cancer we had about equally frequent events (cancer and not cancer) of very different importance. If we have a combination of skewed distribution and importance of errors, the situation is even more complicated. An example of such a case is detecting fertility in cows.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Here also precision and F-beta scores don’t necessarily solve the situation. In such cases the « value » of the different classes to be detected needs first to be quantified and based on that the quality of the classifier can be determined in a meaningful way. The weighted costs of the prediction outcomes can then be used to select the most appropriate classifiers.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2143602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Usually for</a:t>
            </a:r>
            <a:r>
              <a:rPr lang="en-GB" baseline="0" dirty="0"/>
              <a:t> a given type of classifier, we have one or several parameters that can be tuned. This means that we can produce many different classifiers for the same training set, and then select the one with the best performance (according to the performance metric that has been selected). This process is called model selection.</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261453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selection also</a:t>
            </a:r>
            <a:r>
              <a:rPr lang="en-US" baseline="0" dirty="0"/>
              <a:t> needs evaluation of error, but in this case not to determine the performance of a classifier on unknown data, but to select the best model. If, on the other hand, we want to still evaluate the performance of the resulting final model, we need to distinguish two types of data that is used for evaluating model performance. The validation date that is used to select the best model, and the test data that is used to assess the performance of the finally resulting model.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32387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validation</a:t>
            </a:r>
            <a:r>
              <a:rPr lang="en-GB" baseline="0" dirty="0"/>
              <a:t> data is given, the process of model selection is straightforward: different parameters of the model are chosen, models are trained on the training set using those parameters, the resulting models are evaluated using the validation data, and the process stops when a model with appropriate parameters is found (or the parameter space is exhausted).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3684465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situation in model selection is that for a changing</a:t>
            </a:r>
            <a:r>
              <a:rPr lang="en-GB" baseline="0" dirty="0"/>
              <a:t> parameter the loss function has a local minimum, which indicates the parameter with the best performance. In the context, of model one uses the term loss function instead of performance metric, in order to formulate the search for an optimal model as a minimization problem. However, the are equivalent. For example, if the performance metric would be the accuracy A, then the loss function J would be taken as J = 1 - A</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6840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we will first discuss different relevant aspects when preparing the data …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619751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give different examples of loss functions. The 0-1 loss function used</a:t>
            </a:r>
            <a:r>
              <a:rPr lang="en-GB" baseline="0" dirty="0"/>
              <a:t> for categorical functions to be learnt,</a:t>
            </a:r>
            <a:r>
              <a:rPr lang="en-GB" dirty="0"/>
              <a:t> essentially corresponds</a:t>
            </a:r>
            <a:r>
              <a:rPr lang="en-GB" baseline="0" dirty="0"/>
              <a:t> to accuracy (without normalization).  For learning functions that return numerical outputs, the squared error or the absolute error can be used as loss function.</a:t>
            </a:r>
          </a:p>
          <a:p>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a:solidFill>
                  <a:schemeClr val="tx1"/>
                </a:solidFill>
              </a:rPr>
              <a:t>Here x</a:t>
            </a:r>
            <a:r>
              <a:rPr lang="en-GB" baseline="-25000" dirty="0">
                <a:solidFill>
                  <a:schemeClr val="tx1"/>
                </a:solidFill>
              </a:rPr>
              <a:t>i</a:t>
            </a:r>
            <a:r>
              <a:rPr lang="en-GB" baseline="0" dirty="0">
                <a:solidFill>
                  <a:schemeClr val="tx1"/>
                </a:solidFill>
              </a:rPr>
              <a:t> indicates a feature and y is the class label.</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68</a:t>
            </a:fld>
            <a:endParaRPr lang="en-US"/>
          </a:p>
        </p:txBody>
      </p:sp>
    </p:spTree>
    <p:extLst>
      <p:ext uri="{BB962C8B-B14F-4D97-AF65-F5344CB8AC3E}">
        <p14:creationId xmlns:p14="http://schemas.microsoft.com/office/powerpoint/2010/main" val="1883548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The simplest way to do model selection is constructing a training and validation set. </a:t>
            </a:r>
          </a:p>
          <a:p>
            <a:endParaRPr lang="en-GB" dirty="0"/>
          </a:p>
          <a:p>
            <a:r>
              <a:rPr lang="en-GB" dirty="0"/>
              <a:t>The drawback of this approach is that it does not use all the data to train, and it is possible that the validation set is not representative for the classification</a:t>
            </a:r>
            <a:r>
              <a:rPr lang="en-GB" baseline="0" dirty="0"/>
              <a:t> tasks (e.g., rare cases are missed).</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6409561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In order to address</a:t>
            </a:r>
            <a:r>
              <a:rPr lang="en-GB" baseline="0" dirty="0"/>
              <a:t> the drawback of holding out a simple validation set, a better approach is to split the training set into k partitions, and train a model for each subset the dataset where one of the partitions has been removed as validation set. Then the model is evaluated against the validation set that has been held out. Finally the performance as averaged over all k runs. </a:t>
            </a:r>
            <a:r>
              <a:rPr lang="en-GB" dirty="0"/>
              <a:t>K-fold</a:t>
            </a:r>
            <a:r>
              <a:rPr lang="en-GB" baseline="0" dirty="0"/>
              <a:t> cross-validation is a good compromise between having an unbiased estimate of the true accuracy and reasonable computation time.</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1444048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Leave-one-out Cross Validation is the extreme form of k-fold cross-validation,</a:t>
            </a:r>
            <a:r>
              <a:rPr lang="en-GB" baseline="0" dirty="0"/>
              <a:t> where each individual data item is considered as a separate partition. </a:t>
            </a:r>
            <a:r>
              <a:rPr lang="en-GB" dirty="0"/>
              <a:t>Leave-one-out is most unbiased estimate of the true accuracy, however</a:t>
            </a:r>
            <a:r>
              <a:rPr lang="en-GB" baseline="0" dirty="0"/>
              <a:t> is time consuming because it performs a number of iterations equal to the number of examples in the dataset.</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517558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performance evaluation, also for creating suitable validation</a:t>
            </a:r>
            <a:r>
              <a:rPr lang="en-US" baseline="0" dirty="0"/>
              <a:t> sets, skewed data distributions pose problems. Rare data points might be simply missed in the validation set, and this the performance evaluation becomes questionable.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201788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 order to avoid the above mentioned problems more sophisticated approaches for constructing the validation set are required. </a:t>
            </a:r>
          </a:p>
          <a:p>
            <a:endParaRPr lang="en-GB" noProof="0" dirty="0"/>
          </a:p>
          <a:p>
            <a:r>
              <a:rPr lang="en-GB" noProof="0" dirty="0"/>
              <a:t>Stratification chooses for each class a random sample</a:t>
            </a:r>
            <a:r>
              <a:rPr lang="en-GB" baseline="0" noProof="0" dirty="0"/>
              <a:t> of a size that is proportionally to the overall representation of the class. In this way it is avoided to miss classes completely in the validation set. This approach can also be taken when using k-fold cross-validation.</a:t>
            </a:r>
          </a:p>
          <a:p>
            <a:endParaRPr lang="en-GB" baseline="0" noProof="0" dirty="0"/>
          </a:p>
          <a:p>
            <a:r>
              <a:rPr lang="en-GB" baseline="0" noProof="0" dirty="0"/>
              <a:t>With over- and </a:t>
            </a:r>
            <a:r>
              <a:rPr lang="en-GB" baseline="0" noProof="0" dirty="0" err="1"/>
              <a:t>undersampling</a:t>
            </a:r>
            <a:r>
              <a:rPr lang="en-GB" baseline="0" noProof="0" dirty="0"/>
              <a:t>, small classes are emphasized whereas large classes are under-emphasized. Many variations of such sampling methods have been proposed, including some that generate artificial data points for underrepresented classes.</a:t>
            </a:r>
            <a:endParaRPr lang="en-GB" noProof="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6821812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assumed that the choice of model parameters</a:t>
            </a:r>
            <a:r>
              <a:rPr lang="en-US" baseline="0" dirty="0"/>
              <a:t> influences the quality of a model in model selection, but we have no clear understanding what are the factors that are driving the quality of a model. Having such an understanding is essential, in order to devise strategies to find good models. This is what we want to investigate in the following in greater detail.</a:t>
            </a:r>
          </a:p>
          <a:p>
            <a:endParaRPr lang="en-US" baseline="0" dirty="0"/>
          </a:p>
          <a:p>
            <a:r>
              <a:rPr lang="en-US" baseline="0" dirty="0"/>
              <a:t>To start with, a model is nothing else than a function </a:t>
            </a:r>
            <a:r>
              <a:rPr lang="en-US" baseline="0" dirty="0" err="1"/>
              <a:t>f</a:t>
            </a:r>
            <a:r>
              <a:rPr lang="en-US" baseline="-25000" dirty="0" err="1"/>
              <a:t>D</a:t>
            </a:r>
            <a:r>
              <a:rPr lang="en-US" baseline="0" dirty="0"/>
              <a:t> that approximates some function f. The function </a:t>
            </a:r>
            <a:r>
              <a:rPr lang="en-US" baseline="0" dirty="0" err="1"/>
              <a:t>f</a:t>
            </a:r>
            <a:r>
              <a:rPr lang="en-US" baseline="-25000" dirty="0" err="1"/>
              <a:t>D</a:t>
            </a:r>
            <a:r>
              <a:rPr lang="en-US" baseline="0" dirty="0"/>
              <a:t> has been learnt from a training set D and is evaluated using a validation set T. In the following we will use the squared error model. Under this model we can compute the error of the function when evaluated using the validation set.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8365358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error function can be evaluated</a:t>
            </a:r>
            <a:r>
              <a:rPr lang="en-US" sz="1200" baseline="0" dirty="0"/>
              <a:t> on different data sets. We can evaluate on the training set itself, which results in the training error, and we can evaluated it on the test set, which results in the test error. An interesting question is whether it is useful to evaluate the training error, and how it behaves compared to the test error.</a:t>
            </a:r>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8878971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illustrates the comparison between training an test error. On the x-axis we see increasing</a:t>
            </a:r>
            <a:r>
              <a:rPr lang="en-US" baseline="0" dirty="0"/>
              <a:t> model complexity, on the y-axis increasing prediction error. Models of different complexity have been built multiple times, using different training sets and both the test error (red) and training error (blue) have been evaluated. The bold lines average over the different training sets for which the models have been built. If we look at the training error, we see that it decreases as the model becomes more complex. This corresponds to the fact that the model can capture more properties of the training data, as it has more parameters. However, this does not mean that the model becomes better. This is illustrated when looking at the test error. Initially, also the test error decreases as the model becomes more complex. We see that it has lower bias. But at a certain point the tendency changes and it increases again. This is the point where the model starts to overfit the training data, and this as soon as new data is tested against the model, it performs worse. For the test error, we also observe that the spread of the different lines increases as the model complexity increases. Thus the model is in some sense less stable, we say it has higher variance.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1412255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will formally introduce the notions of bias and variance, by analyzing the expected errors that we obtain from generating multiple models from different training sets. We can define the expected training error, respectively the expected test error as the expectation of the error that is obtained from building models over multiple training sets. For computing the expected test error we also assume that for each training set D some test set T(D) is used (as e.g. in cross-validation). Note, that does not correspond exactly to the approach that is taken with cross-validation, where D and T(D) are always derived from the same dataset, but this formulation is easier to handle analytically.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77</a:t>
            </a:fld>
            <a:endParaRPr lang="en-US"/>
          </a:p>
        </p:txBody>
      </p:sp>
    </p:spTree>
    <p:extLst>
      <p:ext uri="{BB962C8B-B14F-4D97-AF65-F5344CB8AC3E}">
        <p14:creationId xmlns:p14="http://schemas.microsoft.com/office/powerpoint/2010/main" val="18656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those aspects that</a:t>
            </a:r>
            <a:r>
              <a:rPr lang="en-US" baseline="0" dirty="0"/>
              <a:t> are relevant for training a model.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6064229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Using some basic arithmetic</a:t>
                </a:r>
                <a:r>
                  <a:rPr lang="en-US" baseline="0" dirty="0"/>
                  <a:t> we can rewrite the expression for the test error in two components, bias and variance. For computing bias we compute the expected error of the model with respect to the true value from the validation set, averaging over all training sets D and data points X in the test set T(D). For a given data point X we can compute the expected estimate </a:t>
                </a:r>
                <a14:m>
                  <m:oMath xmlns:m="http://schemas.openxmlformats.org/officeDocument/2006/math">
                    <m:acc>
                      <m:accPr>
                        <m:chr m:val="̅"/>
                        <m:ctrlPr>
                          <a:rPr lang="fr-CH" sz="1200" i="1" smtClean="0">
                            <a:latin typeface="Cambria Math" panose="02040503050406030204" pitchFamily="18" charset="0"/>
                          </a:rPr>
                        </m:ctrlPr>
                      </m:accPr>
                      <m:e>
                        <m:r>
                          <a:rPr lang="fr-CH" sz="1200" i="1">
                            <a:latin typeface="Cambria Math" charset="0"/>
                          </a:rPr>
                          <m:t>𝑓</m:t>
                        </m:r>
                      </m:e>
                    </m:acc>
                    <m:d>
                      <m:dPr>
                        <m:ctrlPr>
                          <a:rPr lang="fr-CH" sz="1200" i="1">
                            <a:latin typeface="Cambria Math" panose="02040503050406030204" pitchFamily="18" charset="0"/>
                          </a:rPr>
                        </m:ctrlPr>
                      </m:dPr>
                      <m:e>
                        <m:r>
                          <a:rPr lang="fr-CH" sz="1200" i="1">
                            <a:latin typeface="Cambria Math" charset="0"/>
                          </a:rPr>
                          <m:t>𝑋</m:t>
                        </m:r>
                      </m:e>
                    </m:d>
                  </m:oMath>
                </a14:m>
                <a:r>
                  <a:rPr lang="en-US" dirty="0"/>
                  <a:t> by averaging over all training sets D. Using this expected estimate we can compute the variance as</a:t>
                </a:r>
                <a:r>
                  <a:rPr lang="en-US" baseline="0" dirty="0"/>
                  <a:t> the expected square of the difference between the expected estimate </a:t>
                </a:r>
                <a14:m>
                  <m:oMath xmlns:m="http://schemas.openxmlformats.org/officeDocument/2006/math">
                    <m:acc>
                      <m:accPr>
                        <m:chr m:val="̅"/>
                        <m:ctrlPr>
                          <a:rPr lang="fr-CH" sz="1200" i="1" smtClean="0">
                            <a:latin typeface="Cambria Math" panose="02040503050406030204" pitchFamily="18" charset="0"/>
                          </a:rPr>
                        </m:ctrlPr>
                      </m:accPr>
                      <m:e>
                        <m:r>
                          <a:rPr lang="fr-CH" sz="1200" i="1">
                            <a:latin typeface="Cambria Math" charset="0"/>
                          </a:rPr>
                          <m:t>𝑓</m:t>
                        </m:r>
                      </m:e>
                    </m:acc>
                    <m:d>
                      <m:dPr>
                        <m:ctrlPr>
                          <a:rPr lang="fr-CH" sz="1200" i="1">
                            <a:latin typeface="Cambria Math" panose="02040503050406030204" pitchFamily="18" charset="0"/>
                          </a:rPr>
                        </m:ctrlPr>
                      </m:dPr>
                      <m:e>
                        <m:r>
                          <a:rPr lang="fr-CH" sz="1200" i="1">
                            <a:latin typeface="Cambria Math" charset="0"/>
                          </a:rPr>
                          <m:t>𝑋</m:t>
                        </m:r>
                      </m:e>
                    </m:d>
                  </m:oMath>
                </a14:m>
                <a:r>
                  <a:rPr lang="en-US" dirty="0"/>
                  <a:t> and the model</a:t>
                </a:r>
                <a:r>
                  <a:rPr lang="en-US" baseline="0" dirty="0"/>
                  <a:t> </a:t>
                </a:r>
                <a14:m>
                  <m:oMath xmlns:m="http://schemas.openxmlformats.org/officeDocument/2006/math">
                    <m:sSub>
                      <m:sSubPr>
                        <m:ctrlPr>
                          <a:rPr lang="fr-CH" sz="1200" i="1" smtClean="0">
                            <a:latin typeface="Cambria Math" panose="02040503050406030204" pitchFamily="18" charset="0"/>
                          </a:rPr>
                        </m:ctrlPr>
                      </m:sSubPr>
                      <m:e>
                        <m:r>
                          <a:rPr lang="fr-CH" sz="1200" i="1">
                            <a:latin typeface="Cambria Math" charset="0"/>
                          </a:rPr>
                          <m:t>𝑓</m:t>
                        </m:r>
                      </m:e>
                      <m:sub>
                        <m:r>
                          <a:rPr lang="fr-CH" sz="1200" i="1">
                            <a:latin typeface="Cambria Math" charset="0"/>
                          </a:rPr>
                          <m:t>𝐷</m:t>
                        </m:r>
                      </m:sub>
                    </m:sSub>
                    <m:d>
                      <m:dPr>
                        <m:ctrlPr>
                          <a:rPr lang="fr-CH" sz="1200" i="1">
                            <a:latin typeface="Cambria Math" panose="02040503050406030204" pitchFamily="18" charset="0"/>
                          </a:rPr>
                        </m:ctrlPr>
                      </m:dPr>
                      <m:e>
                        <m:r>
                          <a:rPr lang="fr-CH" sz="1200" i="1">
                            <a:latin typeface="Cambria Math" charset="0"/>
                          </a:rPr>
                          <m:t>𝑋</m:t>
                        </m:r>
                      </m:e>
                    </m:d>
                  </m:oMath>
                </a14:m>
                <a:r>
                  <a:rPr lang="en-US" dirty="0"/>
                  <a:t>, again averaging over all</a:t>
                </a:r>
                <a:r>
                  <a:rPr lang="en-US" baseline="0" dirty="0"/>
                  <a:t> training sets D and data points X in the test set T(D). In this way we have isolated the two different contributions to the test error, called Bias and Variance.</a:t>
                </a:r>
                <a:endParaRPr lang="en-US" dirty="0"/>
              </a:p>
            </p:txBody>
          </p:sp>
        </mc:Choice>
        <mc:Fallback xmlns="">
          <p:sp>
            <p:nvSpPr>
              <p:cNvPr id="3" name="Notes Placeholder 2"/>
              <p:cNvSpPr>
                <a:spLocks noGrp="1"/>
              </p:cNvSpPr>
              <p:nvPr>
                <p:ph type="body" idx="1"/>
              </p:nvPr>
            </p:nvSpPr>
            <p:spPr/>
            <p:txBody>
              <a:bodyPr/>
              <a:lstStyle/>
              <a:p>
                <a:r>
                  <a:rPr lang="en-US" dirty="0" smtClean="0"/>
                  <a:t>Using some basic arithmetic</a:t>
                </a:r>
                <a:r>
                  <a:rPr lang="en-US" baseline="0" dirty="0" smtClean="0"/>
                  <a:t> we can rewrite the expression for the test error in two components, bias and variance. For computing bias we compute the expected error of the model with respect to the true value, averaging over all training sets D and data points X in the test set T(D). For a given data point X we can compute the expected estimate </a:t>
                </a:r>
                <a:r>
                  <a:rPr lang="fr-CH" sz="1200" i="0">
                    <a:latin typeface="Cambria Math" charset="0"/>
                  </a:rPr>
                  <a:t>𝑓</a:t>
                </a:r>
                <a:r>
                  <a:rPr lang="fr-CH" sz="1200" i="0" smtClean="0">
                    <a:latin typeface="Cambria Math" charset="0"/>
                  </a:rPr>
                  <a:t> ̅</a:t>
                </a:r>
                <a:r>
                  <a:rPr lang="fr-CH" sz="1200" i="0">
                    <a:latin typeface="Cambria Math" charset="0"/>
                  </a:rPr>
                  <a:t>(𝑋)</a:t>
                </a:r>
                <a:r>
                  <a:rPr lang="en-US" dirty="0" smtClean="0"/>
                  <a:t> by averaging over all training sets D. Using this expected estimate we can compute the variance as</a:t>
                </a:r>
                <a:r>
                  <a:rPr lang="en-US" baseline="0" dirty="0" smtClean="0"/>
                  <a:t> the expected square of the difference between the expected estimate </a:t>
                </a:r>
                <a:r>
                  <a:rPr lang="fr-CH" sz="1200" i="0">
                    <a:latin typeface="Cambria Math" charset="0"/>
                  </a:rPr>
                  <a:t>𝑓</a:t>
                </a:r>
                <a:r>
                  <a:rPr lang="fr-CH" sz="1200" i="0" smtClean="0">
                    <a:latin typeface="Cambria Math" charset="0"/>
                  </a:rPr>
                  <a:t> ̅</a:t>
                </a:r>
                <a:r>
                  <a:rPr lang="fr-CH" sz="1200" i="0">
                    <a:latin typeface="Cambria Math" charset="0"/>
                  </a:rPr>
                  <a:t>(𝑋)</a:t>
                </a:r>
                <a:r>
                  <a:rPr lang="en-US" dirty="0" smtClean="0"/>
                  <a:t> and the model</a:t>
                </a:r>
                <a:r>
                  <a:rPr lang="en-US" baseline="0" dirty="0" smtClean="0"/>
                  <a:t> </a:t>
                </a:r>
                <a:r>
                  <a:rPr lang="fr-CH" sz="1200" i="0">
                    <a:latin typeface="Cambria Math" charset="0"/>
                  </a:rPr>
                  <a:t>𝑓</a:t>
                </a:r>
                <a:r>
                  <a:rPr lang="fr-CH" sz="1200" i="0" smtClean="0">
                    <a:latin typeface="Cambria Math" charset="0"/>
                  </a:rPr>
                  <a:t>_</a:t>
                </a:r>
                <a:r>
                  <a:rPr lang="fr-CH" sz="1200" i="0">
                    <a:latin typeface="Cambria Math" charset="0"/>
                  </a:rPr>
                  <a:t>𝐷 (𝑋)</a:t>
                </a:r>
                <a:r>
                  <a:rPr lang="en-US" dirty="0" smtClean="0"/>
                  <a:t>, again averaging over all</a:t>
                </a:r>
                <a:r>
                  <a:rPr lang="en-US" baseline="0" dirty="0" smtClean="0"/>
                  <a:t> training sets </a:t>
                </a:r>
                <a:r>
                  <a:rPr lang="en-US" baseline="0" dirty="0" smtClean="0"/>
                  <a:t>D and data points X in the test set T(D). In this way we have isolated the two different contributions to the test error, called Bias and Variance.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78</a:t>
            </a:fld>
            <a:endParaRPr lang="en-US"/>
          </a:p>
        </p:txBody>
      </p:sp>
    </p:spTree>
    <p:extLst>
      <p:ext uri="{BB962C8B-B14F-4D97-AF65-F5344CB8AC3E}">
        <p14:creationId xmlns:p14="http://schemas.microsoft.com/office/powerpoint/2010/main" val="1058610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all these insights together we can come to the following conclusions</a:t>
            </a:r>
            <a:r>
              <a:rPr lang="en-GB" baseline="0" dirty="0"/>
              <a:t> for the 4 possible scenarios of bias and variance:</a:t>
            </a:r>
          </a:p>
          <a:p>
            <a:pPr marL="171450" indent="-171450">
              <a:buFontTx/>
              <a:buChar char="-"/>
            </a:pPr>
            <a:r>
              <a:rPr lang="en-GB" baseline="0" dirty="0"/>
              <a:t>When bias and variance is low, nothing is to be done, we have a good model.</a:t>
            </a:r>
          </a:p>
          <a:p>
            <a:pPr marL="171450" indent="-171450">
              <a:buFontTx/>
              <a:buChar char="-"/>
            </a:pPr>
            <a:r>
              <a:rPr lang="en-GB" baseline="0" dirty="0"/>
              <a:t>When bias and variance are both high, nothing is to be done, we have probably a problem that is too difficult to learn</a:t>
            </a:r>
          </a:p>
          <a:p>
            <a:pPr marL="171450" indent="-171450">
              <a:buFontTx/>
              <a:buChar char="-"/>
            </a:pPr>
            <a:r>
              <a:rPr lang="en-GB" baseline="0" dirty="0"/>
              <a:t>When bias is low, but variance is high, we have overfitting: we can either reduce the complexity of the model, or add more data.</a:t>
            </a:r>
          </a:p>
          <a:p>
            <a:pPr marL="171450" indent="-171450">
              <a:buFontTx/>
              <a:buChar char="-"/>
            </a:pPr>
            <a:r>
              <a:rPr lang="en-GB" baseline="0" dirty="0"/>
              <a:t>When bias is high, but variance is low, we have </a:t>
            </a:r>
            <a:r>
              <a:rPr lang="en-GB" baseline="0" dirty="0" err="1"/>
              <a:t>underfitting</a:t>
            </a:r>
            <a:r>
              <a:rPr lang="en-GB" baseline="0" dirty="0"/>
              <a:t>: we can increase the complexity of the model</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79</a:t>
            </a:fld>
            <a:endParaRPr lang="en-US"/>
          </a:p>
        </p:txBody>
      </p:sp>
    </p:spTree>
    <p:extLst>
      <p:ext uri="{BB962C8B-B14F-4D97-AF65-F5344CB8AC3E}">
        <p14:creationId xmlns:p14="http://schemas.microsoft.com/office/powerpoint/2010/main" val="28696680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Empirical</a:t>
            </a:r>
            <a:r>
              <a:rPr lang="en-GB" baseline="0" dirty="0"/>
              <a:t> and analytical studies have revealed that there is bias-variance </a:t>
            </a:r>
            <a:r>
              <a:rPr lang="en-GB" baseline="0" dirty="0" err="1"/>
              <a:t>tradeoff</a:t>
            </a:r>
            <a:r>
              <a:rPr lang="en-GB" baseline="0" dirty="0"/>
              <a:t> that is related to the model complexity. Ideally we would like to have a low bias and low variance. This is however not possible as with decreasing bias of the test error in general variance increases. Generally, complex models lower the bias (up to a certain point) but increase variance, resulting in overfitting, and for simple models the inverse is true.</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80</a:t>
            </a:fld>
            <a:endParaRPr lang="en-US"/>
          </a:p>
        </p:txBody>
      </p:sp>
    </p:spTree>
    <p:extLst>
      <p:ext uri="{BB962C8B-B14F-4D97-AF65-F5344CB8AC3E}">
        <p14:creationId xmlns:p14="http://schemas.microsoft.com/office/powerpoint/2010/main" val="11528908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noProof="0" dirty="0">
                <a:solidFill>
                  <a:schemeClr val="dk1"/>
                </a:solidFill>
                <a:ea typeface="Calibri"/>
                <a:sym typeface="Calibri"/>
              </a:rPr>
              <a:t>This figure illustrates the point</a:t>
            </a:r>
            <a:r>
              <a:rPr lang="en-GB" sz="1200" baseline="0" noProof="0" dirty="0">
                <a:solidFill>
                  <a:schemeClr val="dk1"/>
                </a:solidFill>
                <a:ea typeface="Calibri"/>
                <a:sym typeface="Calibri"/>
              </a:rPr>
              <a:t> under and over-fitting. We are fitting a model (red line) to data that has been sampled from a function (yellow line). As long as the model is simple (constant or linear function) bias will be high, as the model cannot well fit the data, but variance will be low, as different models will all be very similar. In an intermediate range (the cubic curve) the model will well approximate the true function. As model complexity further increases (polynomial of degree 9), overfitting occurs which leaders to high variance (as different models for different training data will be very different) and the function is not well approximated as well, which will increase bias. In other words with over-fitting the shape of the curve is determined more by the specific data sample that is used for training, than by the underlying function.</a:t>
            </a:r>
            <a:endParaRPr lang="en-GB" sz="1200" noProof="0" dirty="0">
              <a:solidFill>
                <a:schemeClr val="dk1"/>
              </a:solidFill>
              <a:ea typeface="Calibri"/>
              <a:sym typeface="Calibri"/>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fr-CH" sz="1200" dirty="0">
              <a:solidFill>
                <a:schemeClr val="dk1"/>
              </a:solidFill>
              <a:ea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3276322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recent growth in available data, a controversy has occurred around the question,</a:t>
            </a:r>
            <a:r>
              <a:rPr lang="en-GB" baseline="0" dirty="0"/>
              <a:t> whether the choice of the learning algorithm is still important, and whether not making available sufficient training data will solve any learning problem. This figure is taken from a paper that is at the origin of this controversy, at it seems to indicate that independently of which algorithm is chosen, the accuracy increases as more data becomes available. Note that one of the 4 learning methods, the memory-based learner is a very simple method that has only limited model complexity. Thus it benefits the least from having more data.</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1228269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When looking in more detail on the question whether more training data helps the question is not so clear-cut. Other experiments have shown, that more data helps, if the variance is high, i.e. over-fitting occurs. Then more data can indeed help. Intuitively, this is the case because the models are more complex and have thus more capacity to absorb information from the training data.</a:t>
            </a:r>
          </a:p>
        </p:txBody>
      </p:sp>
      <p:sp>
        <p:nvSpPr>
          <p:cNvPr id="4" name="Slide Number Placeholder 3"/>
          <p:cNvSpPr>
            <a:spLocks noGrp="1"/>
          </p:cNvSpPr>
          <p:nvPr>
            <p:ph type="sldNum" sz="quarter" idx="10"/>
          </p:nvPr>
        </p:nvSpPr>
        <p:spPr/>
        <p:txBody>
          <a:bodyPr/>
          <a:lstStyle/>
          <a:p>
            <a:fld id="{E6C47E0B-2958-48CC-BA4E-C350203CF107}" type="slidenum">
              <a:rPr lang="en-US" smtClean="0"/>
              <a:pPr/>
              <a:t>83</a:t>
            </a:fld>
            <a:endParaRPr lang="en-US"/>
          </a:p>
        </p:txBody>
      </p:sp>
    </p:spTree>
    <p:extLst>
      <p:ext uri="{BB962C8B-B14F-4D97-AF65-F5344CB8AC3E}">
        <p14:creationId xmlns:p14="http://schemas.microsoft.com/office/powerpoint/2010/main" val="6185639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Putting all these insights together we can come to the following conclusions</a:t>
            </a:r>
            <a:r>
              <a:rPr lang="en-GB" baseline="0" dirty="0"/>
              <a:t> for the 4 possible scenarios of bias and variance:</a:t>
            </a:r>
          </a:p>
          <a:p>
            <a:pPr marL="171450" indent="-171450">
              <a:buFontTx/>
              <a:buChar char="-"/>
            </a:pPr>
            <a:r>
              <a:rPr lang="en-GB" baseline="0" dirty="0"/>
              <a:t>When bias and variance is low, nothing is to be done, we have a good model.</a:t>
            </a:r>
          </a:p>
          <a:p>
            <a:pPr marL="171450" indent="-171450">
              <a:buFontTx/>
              <a:buChar char="-"/>
            </a:pPr>
            <a:r>
              <a:rPr lang="en-GB" baseline="0" dirty="0"/>
              <a:t>When bias and variance are both high, nothing is to be done, we have probably a problem that is too difficult to learn</a:t>
            </a:r>
          </a:p>
          <a:p>
            <a:pPr marL="171450" indent="-171450">
              <a:buFontTx/>
              <a:buChar char="-"/>
            </a:pPr>
            <a:r>
              <a:rPr lang="en-GB" baseline="0" dirty="0"/>
              <a:t>When bias is low, but variance is high, we have overfitting: we can either reduce the complexity of the model, or add more data.</a:t>
            </a:r>
          </a:p>
          <a:p>
            <a:pPr marL="171450" indent="-171450">
              <a:buFontTx/>
              <a:buChar char="-"/>
            </a:pPr>
            <a:r>
              <a:rPr lang="en-GB" baseline="0" dirty="0"/>
              <a:t>When bias is high, but variance is low, we have </a:t>
            </a:r>
            <a:r>
              <a:rPr lang="en-GB" baseline="0" dirty="0" err="1"/>
              <a:t>underfitting</a:t>
            </a:r>
            <a:r>
              <a:rPr lang="en-GB" baseline="0" dirty="0"/>
              <a:t>: we can increase the complexity of the model</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84</a:t>
            </a:fld>
            <a:endParaRPr lang="en-US"/>
          </a:p>
        </p:txBody>
      </p:sp>
    </p:spTree>
    <p:extLst>
      <p:ext uri="{BB962C8B-B14F-4D97-AF65-F5344CB8AC3E}">
        <p14:creationId xmlns:p14="http://schemas.microsoft.com/office/powerpoint/2010/main" val="13433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is collecting data related to the classification task. This step implies the </a:t>
            </a:r>
            <a:r>
              <a:rPr lang="en-GB" baseline="0" dirty="0"/>
              <a:t>d</a:t>
            </a:r>
            <a:r>
              <a:rPr lang="en-GB" dirty="0"/>
              <a:t>efinition of the attributes (or features) that describe a data item and the class label. In general, domain knowledge is needed to know which attributes are relevant and potentially useful for the classification task,</a:t>
            </a:r>
            <a:r>
              <a:rPr lang="en-GB" baseline="0" dirty="0"/>
              <a:t> as well as to label the data items. The choice of the class labels is also closely related to the problem that should be solved by the classification task, i.e. it represents the question to be answered.</a:t>
            </a:r>
            <a:endParaRPr lang="en-GB"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302287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In the</a:t>
            </a:r>
            <a:r>
              <a:rPr lang="en-GB" baseline="0" noProof="0" dirty="0"/>
              <a:t> case of credibility evaluation we will quickly identify a number of features that are both related to the content of documents, and those that are related to the authors of documents. Performing this step, requires first to have the fundamental insight that both content and social features are of relevance, and then to know what typical features are available, e.g. in a Web document, or about an author in a social network, as well as which of these features can be extracted or acquired.</a:t>
            </a:r>
            <a:endParaRPr lang="en-GB"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203316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372200" y="6477000"/>
            <a:ext cx="2087588"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Classification</a:t>
            </a:r>
            <a:r>
              <a:rPr lang="en-US" sz="900" baseline="0" dirty="0">
                <a:solidFill>
                  <a:schemeClr val="tx1"/>
                </a:solidFill>
                <a:latin typeface="Verdana" charset="0"/>
              </a:rPr>
              <a:t> Methodology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3.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9.emf"/><Relationship Id="rId3" Type="http://schemas.openxmlformats.org/officeDocument/2006/relationships/notesSlide" Target="../notesSlides/notesSlide18.xml"/><Relationship Id="rId7" Type="http://schemas.openxmlformats.org/officeDocument/2006/relationships/image" Target="../media/image16.emf"/><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0.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7.emf"/><Relationship Id="rId1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21.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7.emf"/><Relationship Id="rId3" Type="http://schemas.openxmlformats.org/officeDocument/2006/relationships/notesSlide" Target="../notesSlides/notesSlide21.xml"/><Relationship Id="rId7" Type="http://schemas.openxmlformats.org/officeDocument/2006/relationships/image" Target="../media/image24.emf"/><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28.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5.emf"/><Relationship Id="rId1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hyperlink" Target="http://diet.com/" TargetMode="External"/><Relationship Id="rId7" Type="http://schemas.openxmlformats.org/officeDocument/2006/relationships/hyperlink" Target="http://climatechange.net/" TargetMode="Externa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hyperlink" Target="http://climate.org/" TargetMode="External"/><Relationship Id="rId11" Type="http://schemas.openxmlformats.org/officeDocument/2006/relationships/image" Target="../media/image24.emf"/><Relationship Id="rId5" Type="http://schemas.openxmlformats.org/officeDocument/2006/relationships/hyperlink" Target="http://climate.nasa.gov/" TargetMode="External"/><Relationship Id="rId10" Type="http://schemas.openxmlformats.org/officeDocument/2006/relationships/oleObject" Target="../embeddings/oleObject13.bin"/><Relationship Id="rId4" Type="http://schemas.openxmlformats.org/officeDocument/2006/relationships/hyperlink" Target="http://health.com/" TargetMode="External"/><Relationship Id="rId9" Type="http://schemas.openxmlformats.org/officeDocument/2006/relationships/image" Target="../media/image23.emf"/></Relationships>
</file>

<file path=ppt/slides/_rels/slide24.xml.rels><?xml version="1.0" encoding="UTF-8" standalone="yes"?>
<Relationships xmlns="http://schemas.openxmlformats.org/package/2006/relationships"><Relationship Id="rId8" Type="http://schemas.openxmlformats.org/officeDocument/2006/relationships/hyperlink" Target="http://climatechange.net/" TargetMode="External"/><Relationship Id="rId3" Type="http://schemas.openxmlformats.org/officeDocument/2006/relationships/notesSlide" Target="../notesSlides/notesSlide22.xml"/><Relationship Id="rId7" Type="http://schemas.openxmlformats.org/officeDocument/2006/relationships/hyperlink" Target="http://climate.org/" TargetMode="Externa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hyperlink" Target="http://climate.nasa.gov/" TargetMode="External"/><Relationship Id="rId11" Type="http://schemas.openxmlformats.org/officeDocument/2006/relationships/oleObject" Target="../embeddings/oleObject15.bin"/><Relationship Id="rId5" Type="http://schemas.openxmlformats.org/officeDocument/2006/relationships/hyperlink" Target="http://health.com/" TargetMode="External"/><Relationship Id="rId10" Type="http://schemas.openxmlformats.org/officeDocument/2006/relationships/image" Target="../media/image23.emf"/><Relationship Id="rId4" Type="http://schemas.openxmlformats.org/officeDocument/2006/relationships/hyperlink" Target="http://diet.com/" TargetMode="External"/><Relationship Id="rId9"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hyperlink" Target="http://diet.com/" TargetMode="External"/><Relationship Id="rId7" Type="http://schemas.openxmlformats.org/officeDocument/2006/relationships/hyperlink" Target="http://climatechange.net/" TargetMode="Externa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hyperlink" Target="http://climate.org/" TargetMode="External"/><Relationship Id="rId11" Type="http://schemas.openxmlformats.org/officeDocument/2006/relationships/image" Target="../media/image24.emf"/><Relationship Id="rId5" Type="http://schemas.openxmlformats.org/officeDocument/2006/relationships/hyperlink" Target="http://climate.nasa.gov/" TargetMode="External"/><Relationship Id="rId10" Type="http://schemas.openxmlformats.org/officeDocument/2006/relationships/oleObject" Target="../embeddings/oleObject13.bin"/><Relationship Id="rId4" Type="http://schemas.openxmlformats.org/officeDocument/2006/relationships/hyperlink" Target="http://health.com/" TargetMode="External"/><Relationship Id="rId9"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9.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4.png"/><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4.png"/><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7.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8.emf"/><Relationship Id="rId4"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4.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emf"/><Relationship Id="rId4" Type="http://schemas.openxmlformats.org/officeDocument/2006/relationships/oleObject" Target="../embeddings/oleObject22.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46.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4.bin"/><Relationship Id="rId5" Type="http://schemas.openxmlformats.org/officeDocument/2006/relationships/image" Target="../media/image47.emf"/><Relationship Id="rId4" Type="http://schemas.openxmlformats.org/officeDocument/2006/relationships/oleObject" Target="../embeddings/oleObject23.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9.emf"/><Relationship Id="rId5" Type="http://schemas.openxmlformats.org/officeDocument/2006/relationships/oleObject" Target="../embeddings/oleObject25.bin"/><Relationship Id="rId4" Type="http://schemas.openxmlformats.org/officeDocument/2006/relationships/image" Target="../media/image39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60.xml"/><Relationship Id="rId7"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7.bin"/><Relationship Id="rId5" Type="http://schemas.openxmlformats.org/officeDocument/2006/relationships/image" Target="../media/image51.emf"/><Relationship Id="rId4" Type="http://schemas.openxmlformats.org/officeDocument/2006/relationships/oleObject" Target="../embeddings/oleObject26.bin"/><Relationship Id="rId9" Type="http://schemas.openxmlformats.org/officeDocument/2006/relationships/image" Target="../media/image53.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61.xml"/><Relationship Id="rId7"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9.bin"/><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66.png"/><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67.png"/><Relationship Id="rId4"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m.shookrun.com/documents/stupidmining.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Classification Methodology</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57270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Identification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4" name="Picture 13"/>
          <p:cNvPicPr>
            <a:picLocks noChangeAspect="1"/>
          </p:cNvPicPr>
          <p:nvPr/>
        </p:nvPicPr>
        <p:blipFill>
          <a:blip r:embed="rId3"/>
          <a:stretch>
            <a:fillRect/>
          </a:stretch>
        </p:blipFill>
        <p:spPr>
          <a:xfrm>
            <a:off x="773832" y="1124744"/>
            <a:ext cx="7596336" cy="5298099"/>
          </a:xfrm>
          <a:prstGeom prst="rect">
            <a:avLst/>
          </a:prstGeom>
        </p:spPr>
      </p:pic>
      <p:grpSp>
        <p:nvGrpSpPr>
          <p:cNvPr id="20" name="Group 19"/>
          <p:cNvGrpSpPr/>
          <p:nvPr/>
        </p:nvGrpSpPr>
        <p:grpSpPr>
          <a:xfrm>
            <a:off x="1475656" y="44624"/>
            <a:ext cx="7632848" cy="4464496"/>
            <a:chOff x="1475656" y="44624"/>
            <a:chExt cx="7632848" cy="4464496"/>
          </a:xfrm>
        </p:grpSpPr>
        <p:sp>
          <p:nvSpPr>
            <p:cNvPr id="16" name="TextBox 15"/>
            <p:cNvSpPr txBox="1"/>
            <p:nvPr/>
          </p:nvSpPr>
          <p:spPr>
            <a:xfrm>
              <a:off x="6300192" y="44624"/>
              <a:ext cx="2808312" cy="1846659"/>
            </a:xfrm>
            <a:prstGeom prst="rect">
              <a:avLst/>
            </a:prstGeom>
            <a:solidFill>
              <a:srgbClr val="FF0000">
                <a:alpha val="60000"/>
              </a:srgbClr>
            </a:solidFill>
          </p:spPr>
          <p:txBody>
            <a:bodyPr wrap="square" rtlCol="0">
              <a:spAutoFit/>
            </a:bodyPr>
            <a:lstStyle/>
            <a:p>
              <a:pPr algn="l"/>
              <a:r>
                <a:rPr lang="en-GB" sz="1800" b="1" dirty="0">
                  <a:solidFill>
                    <a:schemeClr val="bg1"/>
                  </a:solidFill>
                  <a:latin typeface="Calibri"/>
                  <a:cs typeface="Calibri"/>
                </a:rPr>
                <a:t>Content</a:t>
              </a:r>
            </a:p>
            <a:p>
              <a:pPr marL="285750" indent="-285750" algn="l">
                <a:buFont typeface="Arial"/>
                <a:buChar char="•"/>
              </a:pPr>
              <a:r>
                <a:rPr lang="en-GB" sz="1600" dirty="0">
                  <a:solidFill>
                    <a:schemeClr val="bg1"/>
                  </a:solidFill>
                  <a:latin typeface="Calibri"/>
                  <a:cs typeface="Calibri"/>
                </a:rPr>
                <a:t>Text and Images</a:t>
              </a:r>
            </a:p>
            <a:p>
              <a:pPr marL="285750" indent="-285750" algn="l">
                <a:buFont typeface="Arial"/>
                <a:buChar char="•"/>
              </a:pPr>
              <a:r>
                <a:rPr lang="en-GB" sz="1600" dirty="0">
                  <a:solidFill>
                    <a:schemeClr val="bg1"/>
                  </a:solidFill>
                  <a:latin typeface="Calibri"/>
                  <a:cs typeface="Calibri"/>
                </a:rPr>
                <a:t>Appearance (design, ads)</a:t>
              </a:r>
            </a:p>
            <a:p>
              <a:pPr marL="285750" indent="-285750" algn="l">
                <a:buFont typeface="Arial"/>
                <a:buChar char="•"/>
              </a:pPr>
              <a:r>
                <a:rPr lang="en-GB" sz="1600" dirty="0">
                  <a:solidFill>
                    <a:schemeClr val="bg1"/>
                  </a:solidFill>
                  <a:latin typeface="Calibri"/>
                  <a:cs typeface="Calibri"/>
                </a:rPr>
                <a:t>Domain type</a:t>
              </a:r>
            </a:p>
            <a:p>
              <a:pPr marL="285750" indent="-285750" algn="l">
                <a:buFont typeface="Arial"/>
                <a:buChar char="•"/>
              </a:pPr>
              <a:r>
                <a:rPr lang="en-GB" sz="1600" dirty="0">
                  <a:solidFill>
                    <a:schemeClr val="bg1"/>
                  </a:solidFill>
                  <a:latin typeface="Calibri"/>
                  <a:cs typeface="Calibri"/>
                </a:rPr>
                <a:t>Sentiment (subjective, objective)</a:t>
              </a:r>
            </a:p>
            <a:p>
              <a:pPr marL="285750" indent="-285750" algn="l">
                <a:buFont typeface="Arial"/>
                <a:buChar char="•"/>
              </a:pPr>
              <a:r>
                <a:rPr lang="en-GB" sz="1600" dirty="0">
                  <a:solidFill>
                    <a:schemeClr val="bg1"/>
                  </a:solidFill>
                  <a:latin typeface="Calibri"/>
                  <a:cs typeface="Calibri"/>
                </a:rPr>
                <a:t>#typos, #nouns, #words</a:t>
              </a:r>
              <a:endParaRPr lang="en-GB" sz="1400" dirty="0">
                <a:solidFill>
                  <a:schemeClr val="bg1"/>
                </a:solidFill>
                <a:latin typeface="Calibri"/>
                <a:cs typeface="Calibri"/>
              </a:endParaRPr>
            </a:p>
          </p:txBody>
        </p:sp>
        <p:sp>
          <p:nvSpPr>
            <p:cNvPr id="17" name="Rounded Rectangle 16"/>
            <p:cNvSpPr/>
            <p:nvPr/>
          </p:nvSpPr>
          <p:spPr bwMode="auto">
            <a:xfrm>
              <a:off x="1979712" y="1196752"/>
              <a:ext cx="288032" cy="21602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8" name="Rounded Rectangle 17"/>
            <p:cNvSpPr/>
            <p:nvPr/>
          </p:nvSpPr>
          <p:spPr bwMode="auto">
            <a:xfrm>
              <a:off x="1475656" y="2708920"/>
              <a:ext cx="4320480" cy="504056"/>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9" name="Rounded Rectangle 18"/>
            <p:cNvSpPr/>
            <p:nvPr/>
          </p:nvSpPr>
          <p:spPr bwMode="auto">
            <a:xfrm>
              <a:off x="5940152" y="3140968"/>
              <a:ext cx="1656184" cy="136815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3" name="Group 22"/>
          <p:cNvGrpSpPr/>
          <p:nvPr/>
        </p:nvGrpSpPr>
        <p:grpSpPr>
          <a:xfrm>
            <a:off x="899592" y="3645024"/>
            <a:ext cx="8208912" cy="3168352"/>
            <a:chOff x="899592" y="3645024"/>
            <a:chExt cx="8208912" cy="3168352"/>
          </a:xfrm>
        </p:grpSpPr>
        <p:sp>
          <p:nvSpPr>
            <p:cNvPr id="21" name="TextBox 20"/>
            <p:cNvSpPr txBox="1"/>
            <p:nvPr/>
          </p:nvSpPr>
          <p:spPr>
            <a:xfrm>
              <a:off x="6300192" y="5459159"/>
              <a:ext cx="2808312" cy="1354217"/>
            </a:xfrm>
            <a:prstGeom prst="rect">
              <a:avLst/>
            </a:prstGeom>
            <a:solidFill>
              <a:srgbClr val="008000">
                <a:alpha val="60000"/>
              </a:srgbClr>
            </a:solidFill>
          </p:spPr>
          <p:txBody>
            <a:bodyPr wrap="square" rtlCol="0">
              <a:spAutoFit/>
            </a:bodyPr>
            <a:lstStyle/>
            <a:p>
              <a:pPr algn="l"/>
              <a:r>
                <a:rPr lang="en-GB" sz="1800" b="1" dirty="0">
                  <a:solidFill>
                    <a:srgbClr val="FFFFFF"/>
                  </a:solidFill>
                  <a:latin typeface="Calibri"/>
                  <a:cs typeface="Calibri"/>
                </a:rPr>
                <a:t>Social</a:t>
              </a:r>
            </a:p>
            <a:p>
              <a:pPr marL="285750" indent="-285750" algn="l">
                <a:buFont typeface="Arial"/>
                <a:buChar char="•"/>
              </a:pPr>
              <a:r>
                <a:rPr lang="en-GB" sz="1600" dirty="0">
                  <a:solidFill>
                    <a:srgbClr val="FFFFFF"/>
                  </a:solidFill>
                  <a:latin typeface="Calibri"/>
                  <a:cs typeface="Calibri"/>
                </a:rPr>
                <a:t>#FB likes</a:t>
              </a:r>
            </a:p>
            <a:p>
              <a:pPr marL="285750" indent="-285750" algn="l">
                <a:buFont typeface="Arial"/>
                <a:buChar char="•"/>
              </a:pPr>
              <a:r>
                <a:rPr lang="en-GB" sz="1600" dirty="0">
                  <a:solidFill>
                    <a:srgbClr val="FFFFFF"/>
                  </a:solidFill>
                  <a:latin typeface="Calibri"/>
                  <a:cs typeface="Calibri"/>
                </a:rPr>
                <a:t>#G+ +1 </a:t>
              </a:r>
            </a:p>
            <a:p>
              <a:pPr marL="285750" indent="-285750" algn="l">
                <a:buFont typeface="Arial"/>
                <a:buChar char="•"/>
              </a:pPr>
              <a:r>
                <a:rPr lang="en-GB" sz="1600" dirty="0">
                  <a:solidFill>
                    <a:srgbClr val="FFFFFF"/>
                  </a:solidFill>
                  <a:latin typeface="Calibri"/>
                  <a:cs typeface="Calibri"/>
                </a:rPr>
                <a:t>#tweets</a:t>
              </a:r>
            </a:p>
            <a:p>
              <a:pPr marL="285750" indent="-285750" algn="l">
                <a:buFont typeface="Arial"/>
                <a:buChar char="•"/>
              </a:pPr>
              <a:r>
                <a:rPr lang="en-GB" sz="1600" dirty="0" err="1">
                  <a:solidFill>
                    <a:srgbClr val="FFFFFF"/>
                  </a:solidFill>
                  <a:latin typeface="Calibri"/>
                  <a:cs typeface="Calibri"/>
                </a:rPr>
                <a:t>pagerank</a:t>
              </a:r>
              <a:endParaRPr lang="en-GB" sz="1400" dirty="0">
                <a:solidFill>
                  <a:srgbClr val="FFFFFF"/>
                </a:solidFill>
                <a:latin typeface="Calibri"/>
                <a:cs typeface="Calibri"/>
              </a:endParaRPr>
            </a:p>
          </p:txBody>
        </p:sp>
        <p:sp>
          <p:nvSpPr>
            <p:cNvPr id="22" name="Rounded Rectangle 21"/>
            <p:cNvSpPr/>
            <p:nvPr/>
          </p:nvSpPr>
          <p:spPr bwMode="auto">
            <a:xfrm>
              <a:off x="899592" y="3645024"/>
              <a:ext cx="648072" cy="576064"/>
            </a:xfrm>
            <a:prstGeom prst="roundRect">
              <a:avLst/>
            </a:prstGeom>
            <a:noFill/>
            <a:ln w="2540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88367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Features</a:t>
            </a:r>
          </a:p>
        </p:txBody>
      </p:sp>
      <p:sp>
        <p:nvSpPr>
          <p:cNvPr id="3" name="Content Placeholder 2"/>
          <p:cNvSpPr>
            <a:spLocks noGrp="1"/>
          </p:cNvSpPr>
          <p:nvPr>
            <p:ph idx="1"/>
          </p:nvPr>
        </p:nvSpPr>
        <p:spPr/>
        <p:txBody>
          <a:bodyPr/>
          <a:lstStyle/>
          <a:p>
            <a:r>
              <a:rPr lang="en-GB" dirty="0"/>
              <a:t>Different types of features</a:t>
            </a:r>
          </a:p>
          <a:p>
            <a:pPr marL="1200150" lvl="1" indent="-457200">
              <a:buFont typeface="Lucida Grande"/>
              <a:buChar char="-"/>
            </a:pPr>
            <a:r>
              <a:rPr lang="en-GB" dirty="0"/>
              <a:t>Numerical (e.g., age, temperature ...)</a:t>
            </a:r>
          </a:p>
          <a:p>
            <a:pPr marL="1200150" lvl="1" indent="-457200">
              <a:buFont typeface="Lucida Grande"/>
              <a:buChar char="-"/>
            </a:pPr>
            <a:r>
              <a:rPr lang="en-GB" dirty="0"/>
              <a:t>Ordinal (e.g., phone code ...)</a:t>
            </a:r>
          </a:p>
          <a:p>
            <a:pPr marL="1200150" lvl="1" indent="-457200">
              <a:buFont typeface="Lucida Grande"/>
              <a:buChar char="-"/>
            </a:pPr>
            <a:r>
              <a:rPr lang="en-GB" dirty="0"/>
              <a:t>Categorical (e.g., student, weather ...)</a:t>
            </a:r>
          </a:p>
          <a:p>
            <a:r>
              <a:rPr lang="en-GB" dirty="0"/>
              <a:t> </a:t>
            </a:r>
          </a:p>
          <a:p>
            <a:r>
              <a:rPr lang="en-GB" dirty="0"/>
              <a:t>Some classifiers require categorical features</a:t>
            </a:r>
          </a:p>
          <a:p>
            <a:pPr marL="1200150" lvl="1" indent="-457200">
              <a:buFont typeface="Lucida Grande"/>
              <a:buChar char="-"/>
            </a:pPr>
            <a:r>
              <a:rPr lang="en-GB" dirty="0"/>
              <a:t>Discretisation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01102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Labelling</a:t>
            </a:r>
          </a:p>
        </p:txBody>
      </p:sp>
      <p:sp>
        <p:nvSpPr>
          <p:cNvPr id="3" name="Content Placeholder 2"/>
          <p:cNvSpPr>
            <a:spLocks noGrp="1"/>
          </p:cNvSpPr>
          <p:nvPr>
            <p:ph idx="1"/>
          </p:nvPr>
        </p:nvSpPr>
        <p:spPr/>
        <p:txBody>
          <a:bodyPr/>
          <a:lstStyle/>
          <a:p>
            <a:r>
              <a:rPr lang="en-GB" dirty="0"/>
              <a:t>Collecting lot of data is easy</a:t>
            </a:r>
          </a:p>
          <a:p>
            <a:r>
              <a:rPr lang="en-GB" dirty="0"/>
              <a:t>Labelling data is time consuming, expensive, difficult and sometimes even impossible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58742" y="3645024"/>
            <a:ext cx="4026516" cy="2808312"/>
          </a:xfrm>
          <a:prstGeom prst="rect">
            <a:avLst/>
          </a:prstGeom>
        </p:spPr>
      </p:pic>
      <p:sp>
        <p:nvSpPr>
          <p:cNvPr id="6" name="TextBox 5"/>
          <p:cNvSpPr txBox="1"/>
          <p:nvPr/>
        </p:nvSpPr>
        <p:spPr>
          <a:xfrm>
            <a:off x="3095836" y="3212976"/>
            <a:ext cx="2952328" cy="400110"/>
          </a:xfrm>
          <a:prstGeom prst="rect">
            <a:avLst/>
          </a:prstGeom>
          <a:noFill/>
        </p:spPr>
        <p:txBody>
          <a:bodyPr wrap="square" rtlCol="0">
            <a:spAutoFit/>
          </a:bodyPr>
          <a:lstStyle/>
          <a:p>
            <a:r>
              <a:rPr lang="en-GB" sz="2000" b="1" dirty="0">
                <a:latin typeface="Calibri"/>
                <a:cs typeface="Calibri"/>
              </a:rPr>
              <a:t>Expert in diets is needed</a:t>
            </a:r>
          </a:p>
        </p:txBody>
      </p:sp>
    </p:spTree>
    <p:extLst>
      <p:ext uri="{BB962C8B-B14F-4D97-AF65-F5344CB8AC3E}">
        <p14:creationId xmlns:p14="http://schemas.microsoft.com/office/powerpoint/2010/main" val="194712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Obtain Labels?</a:t>
            </a:r>
          </a:p>
        </p:txBody>
      </p:sp>
      <p:sp>
        <p:nvSpPr>
          <p:cNvPr id="3" name="Content Placeholder 2"/>
          <p:cNvSpPr>
            <a:spLocks noGrp="1"/>
          </p:cNvSpPr>
          <p:nvPr>
            <p:ph idx="1"/>
          </p:nvPr>
        </p:nvSpPr>
        <p:spPr/>
        <p:txBody>
          <a:bodyPr/>
          <a:lstStyle/>
          <a:p>
            <a:pPr marL="514350" indent="-514350">
              <a:buAutoNum type="arabicPeriod"/>
            </a:pPr>
            <a:r>
              <a:rPr lang="en-US" dirty="0"/>
              <a:t>Ask experts or do it yourself</a:t>
            </a:r>
          </a:p>
          <a:p>
            <a:pPr marL="1257300" lvl="1" indent="-514350"/>
            <a:r>
              <a:rPr lang="en-US" dirty="0"/>
              <a:t>Expensive, boring, low volume</a:t>
            </a:r>
          </a:p>
          <a:p>
            <a:pPr marL="514350" indent="-514350">
              <a:buFont typeface="+mj-lt"/>
              <a:buAutoNum type="arabicPeriod"/>
            </a:pPr>
            <a:r>
              <a:rPr lang="en-US" dirty="0"/>
              <a:t>Ask the crowd (crowd-sourcing)</a:t>
            </a:r>
          </a:p>
          <a:p>
            <a:pPr marL="1200150" lvl="1" indent="-457200"/>
            <a:r>
              <a:rPr lang="en-US" dirty="0"/>
              <a:t>Less expensive, popular, unreliable</a:t>
            </a:r>
          </a:p>
          <a:p>
            <a:pPr marL="514350" indent="-514350">
              <a:buFont typeface="+mj-lt"/>
              <a:buAutoNum type="arabicPeriod"/>
            </a:pPr>
            <a:r>
              <a:rPr lang="en-US" dirty="0"/>
              <a:t>Find some complementary information sources (distant learning)</a:t>
            </a:r>
          </a:p>
          <a:p>
            <a:pPr marL="1200150" lvl="1" indent="-457200"/>
            <a:r>
              <a:rPr lang="en-US" dirty="0"/>
              <a:t>Works in some cases, but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924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04083" y="1777073"/>
            <a:ext cx="1091456" cy="1091456"/>
          </a:xfrm>
          <a:prstGeom prst="rect">
            <a:avLst/>
          </a:prstGeom>
        </p:spPr>
      </p:pic>
      <p:grpSp>
        <p:nvGrpSpPr>
          <p:cNvPr id="6" name="Group 5"/>
          <p:cNvGrpSpPr/>
          <p:nvPr/>
        </p:nvGrpSpPr>
        <p:grpSpPr>
          <a:xfrm>
            <a:off x="4061060" y="1639519"/>
            <a:ext cx="1368152" cy="1141095"/>
            <a:chOff x="3779912" y="1196752"/>
            <a:chExt cx="1368152" cy="1141095"/>
          </a:xfrm>
        </p:grpSpPr>
        <p:pic>
          <p:nvPicPr>
            <p:cNvPr id="7" name="Picture 6"/>
            <p:cNvPicPr>
              <a:picLocks noChangeAspect="1"/>
            </p:cNvPicPr>
            <p:nvPr/>
          </p:nvPicPr>
          <p:blipFill>
            <a:blip r:embed="rId4"/>
            <a:stretch>
              <a:fillRect/>
            </a:stretch>
          </p:blipFill>
          <p:spPr>
            <a:xfrm>
              <a:off x="4031940" y="1196752"/>
              <a:ext cx="864096" cy="864096"/>
            </a:xfrm>
            <a:prstGeom prst="rect">
              <a:avLst/>
            </a:prstGeom>
          </p:spPr>
        </p:pic>
        <p:sp>
          <p:nvSpPr>
            <p:cNvPr id="8" name="TextBox 7"/>
            <p:cNvSpPr txBox="1"/>
            <p:nvPr/>
          </p:nvSpPr>
          <p:spPr>
            <a:xfrm>
              <a:off x="3779912" y="2060848"/>
              <a:ext cx="1368152" cy="276999"/>
            </a:xfrm>
            <a:prstGeom prst="rect">
              <a:avLst/>
            </a:prstGeom>
            <a:noFill/>
          </p:spPr>
          <p:txBody>
            <a:bodyPr wrap="square" rtlCol="0">
              <a:spAutoFit/>
            </a:bodyPr>
            <a:lstStyle/>
            <a:p>
              <a:r>
                <a:rPr lang="en-GB" dirty="0">
                  <a:latin typeface="Calibri" charset="0"/>
                  <a:ea typeface="Calibri" charset="0"/>
                  <a:cs typeface="Calibri" charset="0"/>
                </a:rPr>
                <a:t>Requester</a:t>
              </a:r>
            </a:p>
          </p:txBody>
        </p:sp>
      </p:grpSp>
      <p:grpSp>
        <p:nvGrpSpPr>
          <p:cNvPr id="9" name="Group 8"/>
          <p:cNvGrpSpPr/>
          <p:nvPr/>
        </p:nvGrpSpPr>
        <p:grpSpPr>
          <a:xfrm>
            <a:off x="2122245" y="2900113"/>
            <a:ext cx="5112568" cy="1649524"/>
            <a:chOff x="2267744" y="2204864"/>
            <a:chExt cx="5760640" cy="2016224"/>
          </a:xfrm>
        </p:grpSpPr>
        <p:pic>
          <p:nvPicPr>
            <p:cNvPr id="10" name="Picture 9"/>
            <p:cNvPicPr>
              <a:picLocks noChangeAspect="1"/>
            </p:cNvPicPr>
            <p:nvPr/>
          </p:nvPicPr>
          <p:blipFill>
            <a:blip r:embed="rId5"/>
            <a:stretch>
              <a:fillRect/>
            </a:stretch>
          </p:blipFill>
          <p:spPr>
            <a:xfrm>
              <a:off x="2483768" y="2272892"/>
              <a:ext cx="1590824" cy="1228116"/>
            </a:xfrm>
            <a:prstGeom prst="rect">
              <a:avLst/>
            </a:prstGeom>
          </p:spPr>
        </p:pic>
        <p:pic>
          <p:nvPicPr>
            <p:cNvPr id="11" name="Picture 10"/>
            <p:cNvPicPr>
              <a:picLocks noChangeAspect="1"/>
            </p:cNvPicPr>
            <p:nvPr/>
          </p:nvPicPr>
          <p:blipFill>
            <a:blip r:embed="rId6"/>
            <a:stretch>
              <a:fillRect/>
            </a:stretch>
          </p:blipFill>
          <p:spPr>
            <a:xfrm>
              <a:off x="4355976" y="3544839"/>
              <a:ext cx="3600400" cy="532233"/>
            </a:xfrm>
            <a:prstGeom prst="rect">
              <a:avLst/>
            </a:prstGeom>
          </p:spPr>
        </p:pic>
        <p:pic>
          <p:nvPicPr>
            <p:cNvPr id="12" name="Picture 11"/>
            <p:cNvPicPr>
              <a:picLocks noChangeAspect="1"/>
            </p:cNvPicPr>
            <p:nvPr/>
          </p:nvPicPr>
          <p:blipFill>
            <a:blip r:embed="rId7"/>
            <a:stretch>
              <a:fillRect/>
            </a:stretch>
          </p:blipFill>
          <p:spPr>
            <a:xfrm>
              <a:off x="2411760" y="3645024"/>
              <a:ext cx="504056" cy="504056"/>
            </a:xfrm>
            <a:prstGeom prst="rect">
              <a:avLst/>
            </a:prstGeom>
          </p:spPr>
        </p:pic>
        <p:sp>
          <p:nvSpPr>
            <p:cNvPr id="13" name="Rounded Rectangle 12"/>
            <p:cNvSpPr/>
            <p:nvPr/>
          </p:nvSpPr>
          <p:spPr bwMode="auto">
            <a:xfrm>
              <a:off x="2267744" y="2204864"/>
              <a:ext cx="5760640" cy="2016224"/>
            </a:xfrm>
            <a:prstGeom prst="roundRect">
              <a:avLst/>
            </a:prstGeom>
            <a:noFill/>
            <a:ln w="50800" cap="flat" cmpd="sng" algn="ctr">
              <a:solidFill>
                <a:srgbClr val="66CC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4" name="TextBox 13"/>
            <p:cNvSpPr txBox="1"/>
            <p:nvPr/>
          </p:nvSpPr>
          <p:spPr>
            <a:xfrm>
              <a:off x="2771800" y="3645023"/>
              <a:ext cx="1368152" cy="564296"/>
            </a:xfrm>
            <a:prstGeom prst="rect">
              <a:avLst/>
            </a:prstGeom>
            <a:noFill/>
          </p:spPr>
          <p:txBody>
            <a:bodyPr wrap="square" rtlCol="0">
              <a:spAutoFit/>
            </a:bodyPr>
            <a:lstStyle/>
            <a:p>
              <a:r>
                <a:rPr lang="en-GB" dirty="0">
                  <a:latin typeface="Calibri" charset="0"/>
                  <a:ea typeface="Calibri" charset="0"/>
                  <a:cs typeface="Calibri" charset="0"/>
                </a:rPr>
                <a:t>Crowdsourcing</a:t>
              </a:r>
            </a:p>
            <a:p>
              <a:r>
                <a:rPr lang="en-GB" dirty="0">
                  <a:latin typeface="Calibri" charset="0"/>
                  <a:ea typeface="Calibri" charset="0"/>
                  <a:cs typeface="Calibri" charset="0"/>
                </a:rPr>
                <a:t>platform</a:t>
              </a:r>
            </a:p>
          </p:txBody>
        </p:sp>
        <p:pic>
          <p:nvPicPr>
            <p:cNvPr id="15" name="Picture 14"/>
            <p:cNvPicPr>
              <a:picLocks noChangeAspect="1"/>
            </p:cNvPicPr>
            <p:nvPr/>
          </p:nvPicPr>
          <p:blipFill>
            <a:blip r:embed="rId8"/>
            <a:stretch>
              <a:fillRect/>
            </a:stretch>
          </p:blipFill>
          <p:spPr>
            <a:xfrm>
              <a:off x="4283968" y="2492896"/>
              <a:ext cx="3419872" cy="617848"/>
            </a:xfrm>
            <a:prstGeom prst="rect">
              <a:avLst/>
            </a:prstGeom>
          </p:spPr>
        </p:pic>
      </p:grpSp>
      <p:sp>
        <p:nvSpPr>
          <p:cNvPr id="16" name="TextBox 15"/>
          <p:cNvSpPr txBox="1"/>
          <p:nvPr/>
        </p:nvSpPr>
        <p:spPr>
          <a:xfrm>
            <a:off x="2011787" y="1561049"/>
            <a:ext cx="1728192" cy="369332"/>
          </a:xfrm>
          <a:prstGeom prst="rect">
            <a:avLst/>
          </a:prstGeom>
          <a:noFill/>
        </p:spPr>
        <p:txBody>
          <a:bodyPr wrap="square" rtlCol="0">
            <a:spAutoFit/>
          </a:bodyPr>
          <a:lstStyle/>
          <a:p>
            <a:r>
              <a:rPr lang="en-GB" sz="1800" dirty="0">
                <a:latin typeface="Calibri" charset="0"/>
                <a:ea typeface="Calibri" charset="0"/>
                <a:cs typeface="Calibri" charset="0"/>
              </a:rPr>
              <a:t>1. Submit task</a:t>
            </a:r>
          </a:p>
        </p:txBody>
      </p:sp>
      <p:cxnSp>
        <p:nvCxnSpPr>
          <p:cNvPr id="17" name="Curved Connector 16"/>
          <p:cNvCxnSpPr>
            <a:endCxn id="23" idx="1"/>
          </p:cNvCxnSpPr>
          <p:nvPr/>
        </p:nvCxnSpPr>
        <p:spPr bwMode="auto">
          <a:xfrm rot="16200000" flipH="1">
            <a:off x="2660158" y="4829525"/>
            <a:ext cx="1231397" cy="720080"/>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1691680" y="5867980"/>
            <a:ext cx="1728192" cy="369332"/>
          </a:xfrm>
          <a:prstGeom prst="rect">
            <a:avLst/>
          </a:prstGeom>
          <a:noFill/>
        </p:spPr>
        <p:txBody>
          <a:bodyPr wrap="square" rtlCol="0">
            <a:spAutoFit/>
          </a:bodyPr>
          <a:lstStyle/>
          <a:p>
            <a:r>
              <a:rPr lang="en-GB" sz="1800" dirty="0">
                <a:latin typeface="Calibri" charset="0"/>
                <a:ea typeface="Calibri" charset="0"/>
                <a:cs typeface="Calibri" charset="0"/>
              </a:rPr>
              <a:t>2. Accept task</a:t>
            </a:r>
          </a:p>
        </p:txBody>
      </p:sp>
      <p:sp>
        <p:nvSpPr>
          <p:cNvPr id="19" name="TextBox 18"/>
          <p:cNvSpPr txBox="1"/>
          <p:nvPr/>
        </p:nvSpPr>
        <p:spPr>
          <a:xfrm>
            <a:off x="5580112" y="5867980"/>
            <a:ext cx="2304256" cy="369332"/>
          </a:xfrm>
          <a:prstGeom prst="rect">
            <a:avLst/>
          </a:prstGeom>
          <a:noFill/>
        </p:spPr>
        <p:txBody>
          <a:bodyPr wrap="square" rtlCol="0">
            <a:spAutoFit/>
          </a:bodyPr>
          <a:lstStyle/>
          <a:p>
            <a:r>
              <a:rPr lang="en-GB" sz="1800" dirty="0">
                <a:latin typeface="Calibri" charset="0"/>
                <a:ea typeface="Calibri" charset="0"/>
                <a:cs typeface="Calibri" charset="0"/>
              </a:rPr>
              <a:t>3. Return answers</a:t>
            </a:r>
          </a:p>
        </p:txBody>
      </p:sp>
      <p:cxnSp>
        <p:nvCxnSpPr>
          <p:cNvPr id="20" name="Curved Connector 19"/>
          <p:cNvCxnSpPr>
            <a:stCxn id="23" idx="3"/>
          </p:cNvCxnSpPr>
          <p:nvPr/>
        </p:nvCxnSpPr>
        <p:spPr bwMode="auto">
          <a:xfrm flipV="1">
            <a:off x="5508104" y="4549637"/>
            <a:ext cx="1153796" cy="1255627"/>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a:off x="5704763" y="1634697"/>
            <a:ext cx="2304256" cy="369332"/>
          </a:xfrm>
          <a:prstGeom prst="rect">
            <a:avLst/>
          </a:prstGeom>
          <a:noFill/>
        </p:spPr>
        <p:txBody>
          <a:bodyPr wrap="square" rtlCol="0">
            <a:spAutoFit/>
          </a:bodyPr>
          <a:lstStyle/>
          <a:p>
            <a:r>
              <a:rPr lang="en-GB" sz="1800" dirty="0">
                <a:latin typeface="Calibri" charset="0"/>
                <a:ea typeface="Calibri" charset="0"/>
                <a:cs typeface="Calibri" charset="0"/>
              </a:rPr>
              <a:t>4. Collect answers</a:t>
            </a:r>
          </a:p>
        </p:txBody>
      </p:sp>
      <p:grpSp>
        <p:nvGrpSpPr>
          <p:cNvPr id="22" name="Group 21"/>
          <p:cNvGrpSpPr/>
          <p:nvPr/>
        </p:nvGrpSpPr>
        <p:grpSpPr>
          <a:xfrm>
            <a:off x="715643" y="2055523"/>
            <a:ext cx="1584176" cy="1243300"/>
            <a:chOff x="0" y="1772816"/>
            <a:chExt cx="1584176" cy="1243300"/>
          </a:xfrm>
        </p:grpSpPr>
        <p:pic>
          <p:nvPicPr>
            <p:cNvPr id="23" name="Picture 22"/>
            <p:cNvPicPr>
              <a:picLocks noChangeAspect="1"/>
            </p:cNvPicPr>
            <p:nvPr/>
          </p:nvPicPr>
          <p:blipFill>
            <a:blip r:embed="rId9"/>
            <a:stretch>
              <a:fillRect/>
            </a:stretch>
          </p:blipFill>
          <p:spPr>
            <a:xfrm>
              <a:off x="289515" y="1772816"/>
              <a:ext cx="1005146" cy="701044"/>
            </a:xfrm>
            <a:prstGeom prst="rect">
              <a:avLst/>
            </a:prstGeom>
          </p:spPr>
        </p:pic>
        <p:sp>
          <p:nvSpPr>
            <p:cNvPr id="24" name="TextBox 23"/>
            <p:cNvSpPr txBox="1"/>
            <p:nvPr/>
          </p:nvSpPr>
          <p:spPr>
            <a:xfrm>
              <a:off x="0" y="2492896"/>
              <a:ext cx="1584176" cy="523220"/>
            </a:xfrm>
            <a:prstGeom prst="rect">
              <a:avLst/>
            </a:prstGeom>
            <a:noFill/>
          </p:spPr>
          <p:txBody>
            <a:bodyPr wrap="square" rtlCol="0">
              <a:spAutoFit/>
            </a:bodyPr>
            <a:lstStyle/>
            <a:p>
              <a:r>
                <a:rPr lang="en-GB" sz="1400" dirty="0">
                  <a:latin typeface="Calibri" charset="0"/>
                  <a:ea typeface="Calibri" charset="0"/>
                  <a:cs typeface="Calibri" charset="0"/>
                </a:rPr>
                <a:t>Is this webpage</a:t>
              </a:r>
            </a:p>
            <a:p>
              <a:r>
                <a:rPr lang="en-GB" sz="1400" dirty="0">
                  <a:latin typeface="Calibri" charset="0"/>
                  <a:ea typeface="Calibri" charset="0"/>
                  <a:cs typeface="Calibri" charset="0"/>
                </a:rPr>
                <a:t>credible?</a:t>
              </a:r>
            </a:p>
          </p:txBody>
        </p:sp>
      </p:grpSp>
      <p:grpSp>
        <p:nvGrpSpPr>
          <p:cNvPr id="25" name="Group 24"/>
          <p:cNvGrpSpPr/>
          <p:nvPr/>
        </p:nvGrpSpPr>
        <p:grpSpPr>
          <a:xfrm>
            <a:off x="7504963" y="2236893"/>
            <a:ext cx="1584176" cy="1027857"/>
            <a:chOff x="0" y="1772816"/>
            <a:chExt cx="1584176" cy="1027857"/>
          </a:xfrm>
        </p:grpSpPr>
        <p:pic>
          <p:nvPicPr>
            <p:cNvPr id="26" name="Picture 25"/>
            <p:cNvPicPr>
              <a:picLocks noChangeAspect="1"/>
            </p:cNvPicPr>
            <p:nvPr/>
          </p:nvPicPr>
          <p:blipFill>
            <a:blip r:embed="rId9"/>
            <a:stretch>
              <a:fillRect/>
            </a:stretch>
          </p:blipFill>
          <p:spPr>
            <a:xfrm>
              <a:off x="289515" y="1772816"/>
              <a:ext cx="1005146" cy="701044"/>
            </a:xfrm>
            <a:prstGeom prst="rect">
              <a:avLst/>
            </a:prstGeom>
          </p:spPr>
        </p:pic>
        <p:sp>
          <p:nvSpPr>
            <p:cNvPr id="27" name="TextBox 26"/>
            <p:cNvSpPr txBox="1"/>
            <p:nvPr/>
          </p:nvSpPr>
          <p:spPr>
            <a:xfrm>
              <a:off x="0" y="2492896"/>
              <a:ext cx="1584176" cy="307777"/>
            </a:xfrm>
            <a:prstGeom prst="rect">
              <a:avLst/>
            </a:prstGeom>
            <a:noFill/>
          </p:spPr>
          <p:txBody>
            <a:bodyPr wrap="square" rtlCol="0">
              <a:spAutoFit/>
            </a:bodyPr>
            <a:lstStyle/>
            <a:p>
              <a:r>
                <a:rPr lang="en-GB" sz="1400" b="1" dirty="0">
                  <a:solidFill>
                    <a:srgbClr val="009973"/>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chemeClr val="accent1">
                      <a:lumMod val="75000"/>
                    </a:schemeClr>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rgbClr val="FF0000"/>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rgbClr val="009973"/>
                  </a:solidFill>
                  <a:latin typeface="Calibri" charset="0"/>
                  <a:ea typeface="Calibri" charset="0"/>
                  <a:cs typeface="Calibri" charset="0"/>
                </a:rPr>
                <a:t>C</a:t>
              </a:r>
              <a:r>
                <a:rPr lang="en-GB" sz="1400" b="1" dirty="0">
                  <a:latin typeface="Calibri" charset="0"/>
                  <a:ea typeface="Calibri" charset="0"/>
                  <a:cs typeface="Calibri" charset="0"/>
                </a:rPr>
                <a:t> </a:t>
              </a:r>
              <a:r>
                <a:rPr lang="en-GB" sz="1400" b="1" dirty="0">
                  <a:solidFill>
                    <a:srgbClr val="FF0000"/>
                  </a:solidFill>
                  <a:latin typeface="Calibri" charset="0"/>
                  <a:ea typeface="Calibri" charset="0"/>
                  <a:cs typeface="Calibri" charset="0"/>
                </a:rPr>
                <a:t>¬C</a:t>
              </a:r>
            </a:p>
          </p:txBody>
        </p:sp>
      </p:grpSp>
      <p:cxnSp>
        <p:nvCxnSpPr>
          <p:cNvPr id="28" name="Curved Connector 27"/>
          <p:cNvCxnSpPr/>
          <p:nvPr/>
        </p:nvCxnSpPr>
        <p:spPr bwMode="auto">
          <a:xfrm rot="16200000" flipV="1">
            <a:off x="5159822" y="2088929"/>
            <a:ext cx="1337752" cy="1303028"/>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9" name="Curved Connector 28"/>
          <p:cNvCxnSpPr>
            <a:endCxn id="12" idx="0"/>
          </p:cNvCxnSpPr>
          <p:nvPr/>
        </p:nvCxnSpPr>
        <p:spPr bwMode="auto">
          <a:xfrm rot="10800000" flipV="1">
            <a:off x="3019894" y="2071566"/>
            <a:ext cx="1293194" cy="884201"/>
          </a:xfrm>
          <a:prstGeom prst="curvedConnector2">
            <a:avLst/>
          </a:prstGeom>
          <a:solidFill>
            <a:schemeClr val="accent1"/>
          </a:solidFill>
          <a:ln w="9525" cap="flat" cmpd="sng" algn="ctr">
            <a:solidFill>
              <a:schemeClr val="tx1"/>
            </a:solidFill>
            <a:prstDash val="solid"/>
            <a:round/>
            <a:headEnd type="none" w="med" len="med"/>
            <a:tailEnd type="arrow"/>
          </a:ln>
          <a:effectLst/>
        </p:spPr>
      </p:cxnSp>
      <p:grpSp>
        <p:nvGrpSpPr>
          <p:cNvPr id="30" name="Group 29"/>
          <p:cNvGrpSpPr/>
          <p:nvPr/>
        </p:nvGrpSpPr>
        <p:grpSpPr>
          <a:xfrm>
            <a:off x="3975551" y="4836137"/>
            <a:ext cx="1340265" cy="1524504"/>
            <a:chOff x="2051720" y="4293096"/>
            <a:chExt cx="1872208" cy="2701264"/>
          </a:xfrm>
        </p:grpSpPr>
        <p:pic>
          <p:nvPicPr>
            <p:cNvPr id="31" name="Picture 30"/>
            <p:cNvPicPr>
              <a:picLocks noChangeAspect="1"/>
            </p:cNvPicPr>
            <p:nvPr/>
          </p:nvPicPr>
          <p:blipFill>
            <a:blip r:embed="rId10"/>
            <a:stretch>
              <a:fillRect/>
            </a:stretch>
          </p:blipFill>
          <p:spPr>
            <a:xfrm>
              <a:off x="2051720" y="4293096"/>
              <a:ext cx="1872208" cy="1872208"/>
            </a:xfrm>
            <a:prstGeom prst="rect">
              <a:avLst/>
            </a:prstGeom>
          </p:spPr>
        </p:pic>
        <p:sp>
          <p:nvSpPr>
            <p:cNvPr id="32" name="TextBox 31"/>
            <p:cNvSpPr txBox="1"/>
            <p:nvPr/>
          </p:nvSpPr>
          <p:spPr>
            <a:xfrm>
              <a:off x="2303748" y="6176337"/>
              <a:ext cx="1368151" cy="818023"/>
            </a:xfrm>
            <a:prstGeom prst="rect">
              <a:avLst/>
            </a:prstGeom>
            <a:noFill/>
          </p:spPr>
          <p:txBody>
            <a:bodyPr wrap="square" rtlCol="0">
              <a:spAutoFit/>
            </a:bodyPr>
            <a:lstStyle/>
            <a:p>
              <a:r>
                <a:rPr lang="en-GB" dirty="0">
                  <a:latin typeface="Calibri" charset="0"/>
                  <a:ea typeface="Calibri" charset="0"/>
                  <a:cs typeface="Calibri" charset="0"/>
                </a:rPr>
                <a:t>Crowd (workers)</a:t>
              </a:r>
            </a:p>
          </p:txBody>
        </p:sp>
      </p:grpSp>
    </p:spTree>
    <p:extLst>
      <p:ext uri="{BB962C8B-B14F-4D97-AF65-F5344CB8AC3E}">
        <p14:creationId xmlns:p14="http://schemas.microsoft.com/office/powerpoint/2010/main" val="120374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Types of Crowd-Workers</a:t>
            </a:r>
          </a:p>
        </p:txBody>
      </p:sp>
      <p:sp>
        <p:nvSpPr>
          <p:cNvPr id="3" name="Content Placeholder 2"/>
          <p:cNvSpPr>
            <a:spLocks noGrp="1"/>
          </p:cNvSpPr>
          <p:nvPr>
            <p:ph idx="1"/>
          </p:nvPr>
        </p:nvSpPr>
        <p:spPr/>
        <p:txBody>
          <a:bodyPr/>
          <a:lstStyle/>
          <a:p>
            <a:r>
              <a:rPr lang="en-GB" dirty="0"/>
              <a:t>Truthful</a:t>
            </a:r>
          </a:p>
          <a:p>
            <a:pPr marL="1200150" lvl="1" indent="-457200">
              <a:buFont typeface="Lucida Grande"/>
              <a:buChar char="-"/>
            </a:pPr>
            <a:r>
              <a:rPr lang="en-GB" dirty="0"/>
              <a:t>Expert</a:t>
            </a:r>
          </a:p>
          <a:p>
            <a:pPr marL="1200150" lvl="1" indent="-457200">
              <a:buFont typeface="Lucida Grande"/>
              <a:buChar char="-"/>
            </a:pPr>
            <a:r>
              <a:rPr lang="en-GB" dirty="0"/>
              <a:t>Normal</a:t>
            </a:r>
          </a:p>
          <a:p>
            <a:r>
              <a:rPr lang="en-GB" dirty="0"/>
              <a:t>Untruthful</a:t>
            </a:r>
          </a:p>
          <a:p>
            <a:pPr marL="1200150" lvl="1" indent="-457200">
              <a:buFont typeface="Lucida Grande"/>
              <a:buChar char="-"/>
            </a:pPr>
            <a:r>
              <a:rPr lang="en-GB" dirty="0"/>
              <a:t>Sloppy</a:t>
            </a:r>
          </a:p>
          <a:p>
            <a:pPr marL="1200150" lvl="1" indent="-457200">
              <a:buFont typeface="Lucida Grande"/>
              <a:buChar char="-"/>
            </a:pPr>
            <a:r>
              <a:rPr lang="en-GB" dirty="0"/>
              <a:t>Uniform spammer</a:t>
            </a:r>
          </a:p>
          <a:p>
            <a:pPr marL="1200150" lvl="1" indent="-457200">
              <a:buFont typeface="Lucida Grande"/>
              <a:buChar char="-"/>
            </a:pPr>
            <a:r>
              <a:rPr lang="en-GB" dirty="0"/>
              <a:t>Random spammer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355489" y="2132856"/>
            <a:ext cx="4681007" cy="3312368"/>
            <a:chOff x="3352800" y="1328800"/>
            <a:chExt cx="4989832" cy="3530898"/>
          </a:xfrm>
        </p:grpSpPr>
        <p:grpSp>
          <p:nvGrpSpPr>
            <p:cNvPr id="6" name="Group 5"/>
            <p:cNvGrpSpPr/>
            <p:nvPr/>
          </p:nvGrpSpPr>
          <p:grpSpPr>
            <a:xfrm>
              <a:off x="3352800" y="1328800"/>
              <a:ext cx="4955978" cy="3530898"/>
              <a:chOff x="3426022" y="1328800"/>
              <a:chExt cx="4955978" cy="353089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459" y="1424806"/>
                <a:ext cx="4066277" cy="3318818"/>
              </a:xfrm>
              <a:prstGeom prst="rect">
                <a:avLst/>
              </a:prstGeom>
            </p:spPr>
          </p:pic>
          <p:grpSp>
            <p:nvGrpSpPr>
              <p:cNvPr id="11" name="Group 10"/>
              <p:cNvGrpSpPr/>
              <p:nvPr/>
            </p:nvGrpSpPr>
            <p:grpSpPr>
              <a:xfrm rot="15910771">
                <a:off x="4958604" y="2252966"/>
                <a:ext cx="1481583" cy="1574800"/>
                <a:chOff x="4946900" y="2196289"/>
                <a:chExt cx="1481583" cy="1574800"/>
              </a:xfrm>
            </p:grpSpPr>
            <p:sp>
              <p:nvSpPr>
                <p:cNvPr id="26" name="Oval 25"/>
                <p:cNvSpPr/>
                <p:nvPr/>
              </p:nvSpPr>
              <p:spPr>
                <a:xfrm rot="2778693">
                  <a:off x="5228317" y="2174519"/>
                  <a:ext cx="918750" cy="1481583"/>
                </a:xfrm>
                <a:prstGeom prst="ellipse">
                  <a:avLst/>
                </a:prstGeom>
                <a:gradFill flip="none" rotWithShape="1">
                  <a:gsLst>
                    <a:gs pos="0">
                      <a:srgbClr val="92D050">
                        <a:tint val="66000"/>
                        <a:satMod val="160000"/>
                        <a:lumMod val="77000"/>
                        <a:lumOff val="23000"/>
                      </a:srgbClr>
                    </a:gs>
                    <a:gs pos="50000">
                      <a:srgbClr val="92D050">
                        <a:tint val="44500"/>
                        <a:satMod val="160000"/>
                      </a:srgbClr>
                    </a:gs>
                    <a:gs pos="100000">
                      <a:srgbClr val="92D050">
                        <a:tint val="23500"/>
                        <a:satMod val="160000"/>
                      </a:srgbClr>
                    </a:gs>
                  </a:gsLst>
                  <a:path path="circle">
                    <a:fillToRect l="50000" t="50000" r="50000" b="50000"/>
                  </a:path>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7" name="TextBox 26"/>
                <p:cNvSpPr txBox="1"/>
                <p:nvPr/>
              </p:nvSpPr>
              <p:spPr>
                <a:xfrm rot="5689229">
                  <a:off x="4856287" y="2722079"/>
                  <a:ext cx="15748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Random Spammer</a:t>
                  </a:r>
                </a:p>
              </p:txBody>
            </p:sp>
          </p:grpSp>
          <p:grpSp>
            <p:nvGrpSpPr>
              <p:cNvPr id="12" name="Group 11"/>
              <p:cNvGrpSpPr/>
              <p:nvPr/>
            </p:nvGrpSpPr>
            <p:grpSpPr>
              <a:xfrm>
                <a:off x="3962400" y="1447800"/>
                <a:ext cx="2014095" cy="824246"/>
                <a:chOff x="6596505" y="1325222"/>
                <a:chExt cx="2014095" cy="824246"/>
              </a:xfrm>
            </p:grpSpPr>
            <p:sp>
              <p:nvSpPr>
                <p:cNvPr id="24" name="Oval 23"/>
                <p:cNvSpPr/>
                <p:nvPr/>
              </p:nvSpPr>
              <p:spPr>
                <a:xfrm>
                  <a:off x="6596505" y="1325222"/>
                  <a:ext cx="1200369" cy="824246"/>
                </a:xfrm>
                <a:prstGeom prst="ellipse">
                  <a:avLst/>
                </a:prstGeom>
                <a:gradFill flip="none" rotWithShape="1">
                  <a:gsLst>
                    <a:gs pos="0">
                      <a:srgbClr val="D2533C">
                        <a:lumMod val="75000"/>
                        <a:tint val="66000"/>
                        <a:satMod val="160000"/>
                      </a:srgbClr>
                    </a:gs>
                    <a:gs pos="50000">
                      <a:srgbClr val="D2533C">
                        <a:lumMod val="75000"/>
                        <a:tint val="44500"/>
                        <a:satMod val="160000"/>
                      </a:srgbClr>
                    </a:gs>
                    <a:gs pos="100000">
                      <a:srgbClr val="D2533C">
                        <a:lumMod val="75000"/>
                        <a:tint val="23500"/>
                        <a:satMod val="160000"/>
                      </a:srgbClr>
                    </a:gs>
                  </a:gsLst>
                  <a:lin ang="5400000" scaled="1"/>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5" name="TextBox 24"/>
                <p:cNvSpPr txBox="1"/>
                <p:nvPr/>
              </p:nvSpPr>
              <p:spPr>
                <a:xfrm>
                  <a:off x="6722259" y="1447800"/>
                  <a:ext cx="188834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Uniform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Spammer</a:t>
                  </a:r>
                </a:p>
              </p:txBody>
            </p:sp>
          </p:grpSp>
          <p:grpSp>
            <p:nvGrpSpPr>
              <p:cNvPr id="13" name="Group 12"/>
              <p:cNvGrpSpPr/>
              <p:nvPr/>
            </p:nvGrpSpPr>
            <p:grpSpPr>
              <a:xfrm rot="454148">
                <a:off x="4059474" y="2979008"/>
                <a:ext cx="1716951" cy="1485689"/>
                <a:chOff x="6354976" y="2883016"/>
                <a:chExt cx="1716951" cy="1485689"/>
              </a:xfrm>
            </p:grpSpPr>
            <p:sp>
              <p:nvSpPr>
                <p:cNvPr id="22" name="Oval 21"/>
                <p:cNvSpPr/>
                <p:nvPr/>
              </p:nvSpPr>
              <p:spPr>
                <a:xfrm rot="2083833">
                  <a:off x="6354976" y="2883016"/>
                  <a:ext cx="1081860" cy="1485689"/>
                </a:xfrm>
                <a:prstGeom prst="ellipse">
                  <a:avLst/>
                </a:prstGeom>
                <a:gradFill flip="none" rotWithShape="1">
                  <a:gsLst>
                    <a:gs pos="0">
                      <a:srgbClr val="6666FF">
                        <a:tint val="66000"/>
                        <a:satMod val="160000"/>
                      </a:srgbClr>
                    </a:gs>
                    <a:gs pos="50000">
                      <a:srgbClr val="6666FF">
                        <a:tint val="44500"/>
                        <a:satMod val="160000"/>
                      </a:srgbClr>
                    </a:gs>
                    <a:gs pos="100000">
                      <a:srgbClr val="6666FF">
                        <a:tint val="23500"/>
                        <a:satMod val="160000"/>
                      </a:srgbClr>
                    </a:gs>
                  </a:gsLst>
                  <a:path path="circle">
                    <a:fillToRect l="50000" t="50000" r="50000" b="50000"/>
                  </a:path>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3" name="TextBox 22"/>
                <p:cNvSpPr txBox="1"/>
                <p:nvPr/>
              </p:nvSpPr>
              <p:spPr>
                <a:xfrm rot="21145852">
                  <a:off x="6497127" y="3323289"/>
                  <a:ext cx="15748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Sloppy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Worker</a:t>
                  </a:r>
                </a:p>
              </p:txBody>
            </p:sp>
          </p:grpSp>
          <p:grpSp>
            <p:nvGrpSpPr>
              <p:cNvPr id="14" name="Group 13"/>
              <p:cNvGrpSpPr/>
              <p:nvPr/>
            </p:nvGrpSpPr>
            <p:grpSpPr>
              <a:xfrm>
                <a:off x="6665142" y="1328800"/>
                <a:ext cx="1716858" cy="759257"/>
                <a:chOff x="3921942" y="1328800"/>
                <a:chExt cx="1716858" cy="759257"/>
              </a:xfrm>
            </p:grpSpPr>
            <p:sp>
              <p:nvSpPr>
                <p:cNvPr id="20" name="Oval 19"/>
                <p:cNvSpPr/>
                <p:nvPr/>
              </p:nvSpPr>
              <p:spPr>
                <a:xfrm rot="2778693">
                  <a:off x="3997043" y="1253699"/>
                  <a:ext cx="759257" cy="909460"/>
                </a:xfrm>
                <a:prstGeom prst="ellipse">
                  <a:avLst/>
                </a:prstGeom>
                <a:gradFill flip="none" rotWithShape="1">
                  <a:gsLst>
                    <a:gs pos="0">
                      <a:srgbClr val="C00000"/>
                    </a:gs>
                    <a:gs pos="50000">
                      <a:srgbClr val="D2533C">
                        <a:lumMod val="60000"/>
                        <a:lumOff val="40000"/>
                      </a:srgbClr>
                    </a:gs>
                    <a:gs pos="100000">
                      <a:srgbClr val="FFFFFF">
                        <a:lumMod val="95000"/>
                      </a:srgbClr>
                    </a:gs>
                  </a:gsLst>
                  <a:lin ang="10800000" scaled="1"/>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21" name="TextBox 20"/>
                <p:cNvSpPr txBox="1"/>
                <p:nvPr/>
              </p:nvSpPr>
              <p:spPr>
                <a:xfrm>
                  <a:off x="4064000" y="1524000"/>
                  <a:ext cx="157480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Expert</a:t>
                  </a:r>
                </a:p>
              </p:txBody>
            </p:sp>
          </p:grpSp>
          <p:grpSp>
            <p:nvGrpSpPr>
              <p:cNvPr id="15" name="Group 14"/>
              <p:cNvGrpSpPr/>
              <p:nvPr/>
            </p:nvGrpSpPr>
            <p:grpSpPr>
              <a:xfrm rot="15916142">
                <a:off x="6107079" y="1383292"/>
                <a:ext cx="988946" cy="1984048"/>
                <a:chOff x="4491786" y="1487598"/>
                <a:chExt cx="899042" cy="1984048"/>
              </a:xfrm>
            </p:grpSpPr>
            <p:sp>
              <p:nvSpPr>
                <p:cNvPr id="18" name="Oval 17"/>
                <p:cNvSpPr/>
                <p:nvPr/>
              </p:nvSpPr>
              <p:spPr>
                <a:xfrm rot="2581664">
                  <a:off x="4491786" y="1487598"/>
                  <a:ext cx="899042" cy="1573007"/>
                </a:xfrm>
                <a:prstGeom prst="ellipse">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l="50000" t="50000" r="50000" b="50000"/>
                  </a:path>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19" name="TextBox 18"/>
                <p:cNvSpPr txBox="1"/>
                <p:nvPr/>
              </p:nvSpPr>
              <p:spPr>
                <a:xfrm rot="5683858">
                  <a:off x="4134942" y="2422636"/>
                  <a:ext cx="1574800"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Normal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Worker</a:t>
                  </a:r>
                </a:p>
              </p:txBody>
            </p:sp>
          </p:grpSp>
          <p:sp>
            <p:nvSpPr>
              <p:cNvPr id="16" name="TextBox 15"/>
              <p:cNvSpPr txBox="1"/>
              <p:nvPr/>
            </p:nvSpPr>
            <p:spPr>
              <a:xfrm>
                <a:off x="4472689" y="4551921"/>
                <a:ext cx="2900675"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True negative rate</a:t>
                </a:r>
              </a:p>
            </p:txBody>
          </p:sp>
          <p:sp>
            <p:nvSpPr>
              <p:cNvPr id="17" name="TextBox 16"/>
              <p:cNvSpPr txBox="1"/>
              <p:nvPr/>
            </p:nvSpPr>
            <p:spPr>
              <a:xfrm rot="16200000">
                <a:off x="2284510" y="2741710"/>
                <a:ext cx="2590802"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True positive rate</a:t>
                </a:r>
              </a:p>
            </p:txBody>
          </p:sp>
        </p:grpSp>
        <p:grpSp>
          <p:nvGrpSpPr>
            <p:cNvPr id="7" name="Group 6"/>
            <p:cNvGrpSpPr/>
            <p:nvPr/>
          </p:nvGrpSpPr>
          <p:grpSpPr>
            <a:xfrm>
              <a:off x="6400800" y="3549272"/>
              <a:ext cx="1941832" cy="781273"/>
              <a:chOff x="3948561" y="3549272"/>
              <a:chExt cx="1941832" cy="781273"/>
            </a:xfrm>
          </p:grpSpPr>
          <p:sp>
            <p:nvSpPr>
              <p:cNvPr id="8" name="Oval 7"/>
              <p:cNvSpPr/>
              <p:nvPr/>
            </p:nvSpPr>
            <p:spPr>
              <a:xfrm>
                <a:off x="3948561" y="3549272"/>
                <a:ext cx="1094579" cy="781273"/>
              </a:xfrm>
              <a:prstGeom prst="ellipse">
                <a:avLst/>
              </a:prstGeom>
              <a:gradFill flip="none" rotWithShape="1">
                <a:gsLst>
                  <a:gs pos="0">
                    <a:srgbClr val="D2533C">
                      <a:lumMod val="75000"/>
                      <a:tint val="66000"/>
                      <a:satMod val="160000"/>
                    </a:srgbClr>
                  </a:gs>
                  <a:gs pos="50000">
                    <a:srgbClr val="D2533C">
                      <a:lumMod val="75000"/>
                      <a:tint val="44500"/>
                      <a:satMod val="160000"/>
                    </a:srgbClr>
                  </a:gs>
                  <a:gs pos="100000">
                    <a:srgbClr val="D2533C">
                      <a:lumMod val="75000"/>
                      <a:tint val="23500"/>
                      <a:satMod val="160000"/>
                    </a:srgbClr>
                  </a:gs>
                </a:gsLst>
                <a:lin ang="5400000" scaled="1"/>
                <a:tileRect/>
              </a:gradFill>
              <a:ln w="264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imes New Roman"/>
                  <a:ea typeface="+mn-ea"/>
                  <a:cs typeface="+mn-cs"/>
                </a:endParaRPr>
              </a:p>
            </p:txBody>
          </p:sp>
          <p:sp>
            <p:nvSpPr>
              <p:cNvPr id="9" name="TextBox 8"/>
              <p:cNvSpPr txBox="1"/>
              <p:nvPr/>
            </p:nvSpPr>
            <p:spPr>
              <a:xfrm>
                <a:off x="4038600" y="3657600"/>
                <a:ext cx="1851793"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Uniform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Spammer</a:t>
                </a:r>
              </a:p>
            </p:txBody>
          </p:sp>
        </p:grpSp>
      </p:grpSp>
    </p:spTree>
    <p:extLst>
      <p:ext uri="{BB962C8B-B14F-4D97-AF65-F5344CB8AC3E}">
        <p14:creationId xmlns:p14="http://schemas.microsoft.com/office/powerpoint/2010/main" val="144696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Answer Aggregation Problem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28" name="Group 27"/>
          <p:cNvGrpSpPr/>
          <p:nvPr/>
        </p:nvGrpSpPr>
        <p:grpSpPr>
          <a:xfrm>
            <a:off x="1259632" y="1855382"/>
            <a:ext cx="1872208" cy="2160240"/>
            <a:chOff x="2051720" y="4293096"/>
            <a:chExt cx="1872208" cy="2160240"/>
          </a:xfrm>
        </p:grpSpPr>
        <p:pic>
          <p:nvPicPr>
            <p:cNvPr id="29" name="Picture 28"/>
            <p:cNvPicPr>
              <a:picLocks noChangeAspect="1"/>
            </p:cNvPicPr>
            <p:nvPr/>
          </p:nvPicPr>
          <p:blipFill>
            <a:blip r:embed="rId3"/>
            <a:stretch>
              <a:fillRect/>
            </a:stretch>
          </p:blipFill>
          <p:spPr>
            <a:xfrm>
              <a:off x="2051720" y="4293096"/>
              <a:ext cx="1872208" cy="1872208"/>
            </a:xfrm>
            <a:prstGeom prst="rect">
              <a:avLst/>
            </a:prstGeom>
          </p:spPr>
        </p:pic>
        <p:sp>
          <p:nvSpPr>
            <p:cNvPr id="30" name="TextBox 29"/>
            <p:cNvSpPr txBox="1"/>
            <p:nvPr/>
          </p:nvSpPr>
          <p:spPr>
            <a:xfrm>
              <a:off x="2303748" y="6176337"/>
              <a:ext cx="1368152" cy="276999"/>
            </a:xfrm>
            <a:prstGeom prst="rect">
              <a:avLst/>
            </a:prstGeom>
            <a:noFill/>
          </p:spPr>
          <p:txBody>
            <a:bodyPr wrap="square" rtlCol="0">
              <a:spAutoFit/>
            </a:bodyPr>
            <a:lstStyle/>
            <a:p>
              <a:r>
                <a:rPr lang="en-GB" dirty="0">
                  <a:latin typeface="Calibri" charset="0"/>
                  <a:ea typeface="Calibri" charset="0"/>
                  <a:cs typeface="Calibri" charset="0"/>
                </a:rPr>
                <a:t>Crowd (workers)</a:t>
              </a:r>
            </a:p>
          </p:txBody>
        </p:sp>
      </p:grpSp>
      <p:graphicFrame>
        <p:nvGraphicFramePr>
          <p:cNvPr id="34" name="Table 33"/>
          <p:cNvGraphicFramePr>
            <a:graphicFrameLocks noGrp="1"/>
          </p:cNvGraphicFramePr>
          <p:nvPr>
            <p:extLst>
              <p:ext uri="{D42A27DB-BD31-4B8C-83A1-F6EECF244321}">
                <p14:modId xmlns:p14="http://schemas.microsoft.com/office/powerpoint/2010/main" val="1620229485"/>
              </p:ext>
            </p:extLst>
          </p:nvPr>
        </p:nvGraphicFramePr>
        <p:xfrm>
          <a:off x="3923928" y="1999398"/>
          <a:ext cx="3600400" cy="1565140"/>
        </p:xfrm>
        <a:graphic>
          <a:graphicData uri="http://schemas.openxmlformats.org/drawingml/2006/table">
            <a:tbl>
              <a:tblPr firstRow="1" bandRow="1"/>
              <a:tblGrid>
                <a:gridCol w="1161419">
                  <a:extLst>
                    <a:ext uri="{9D8B030D-6E8A-4147-A177-3AD203B41FA5}">
                      <a16:colId xmlns:a16="http://schemas.microsoft.com/office/drawing/2014/main" val="20000"/>
                    </a:ext>
                  </a:extLst>
                </a:gridCol>
                <a:gridCol w="1574885">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tblGrid>
              <a:tr h="310656">
                <a:tc>
                  <a:txBody>
                    <a:bodyPr/>
                    <a:lstStyle>
                      <a:lvl1pPr marL="0" algn="l" defTabSz="914363" rtl="0" eaLnBrk="1" latinLnBrk="0" hangingPunct="1">
                        <a:defRPr sz="1800" b="1" kern="1200">
                          <a:solidFill>
                            <a:schemeClr val="bg1"/>
                          </a:solidFill>
                          <a:latin typeface="Times New Roman"/>
                        </a:defRPr>
                      </a:lvl1pPr>
                      <a:lvl2pPr marL="457182" algn="l" defTabSz="914363" rtl="0" eaLnBrk="1" latinLnBrk="0" hangingPunct="1">
                        <a:defRPr sz="1800" b="1" kern="1200">
                          <a:solidFill>
                            <a:schemeClr val="bg1"/>
                          </a:solidFill>
                          <a:latin typeface="Times New Roman"/>
                        </a:defRPr>
                      </a:lvl2pPr>
                      <a:lvl3pPr marL="914363" algn="l" defTabSz="914363" rtl="0" eaLnBrk="1" latinLnBrk="0" hangingPunct="1">
                        <a:defRPr sz="1800" b="1" kern="1200">
                          <a:solidFill>
                            <a:schemeClr val="bg1"/>
                          </a:solidFill>
                          <a:latin typeface="Times New Roman"/>
                        </a:defRPr>
                      </a:lvl3pPr>
                      <a:lvl4pPr marL="1371545" algn="l" defTabSz="914363" rtl="0" eaLnBrk="1" latinLnBrk="0" hangingPunct="1">
                        <a:defRPr sz="1800" b="1" kern="1200">
                          <a:solidFill>
                            <a:schemeClr val="bg1"/>
                          </a:solidFill>
                          <a:latin typeface="Times New Roman"/>
                        </a:defRPr>
                      </a:lvl4pPr>
                      <a:lvl5pPr marL="1828727" algn="l" defTabSz="914363" rtl="0" eaLnBrk="1" latinLnBrk="0" hangingPunct="1">
                        <a:defRPr sz="1800" b="1" kern="1200">
                          <a:solidFill>
                            <a:schemeClr val="bg1"/>
                          </a:solidFill>
                          <a:latin typeface="Times New Roman"/>
                        </a:defRPr>
                      </a:lvl5pPr>
                      <a:lvl6pPr marL="2285909" algn="l" defTabSz="914363" rtl="0" eaLnBrk="1" latinLnBrk="0" hangingPunct="1">
                        <a:defRPr sz="1800" b="1" kern="1200">
                          <a:solidFill>
                            <a:schemeClr val="bg1"/>
                          </a:solidFill>
                          <a:latin typeface="Times New Roman"/>
                        </a:defRPr>
                      </a:lvl6pPr>
                      <a:lvl7pPr marL="2743090" algn="l" defTabSz="914363" rtl="0" eaLnBrk="1" latinLnBrk="0" hangingPunct="1">
                        <a:defRPr sz="1800" b="1" kern="1200">
                          <a:solidFill>
                            <a:schemeClr val="bg1"/>
                          </a:solidFill>
                          <a:latin typeface="Times New Roman"/>
                        </a:defRPr>
                      </a:lvl7pPr>
                      <a:lvl8pPr marL="3200272" algn="l" defTabSz="914363" rtl="0" eaLnBrk="1" latinLnBrk="0" hangingPunct="1">
                        <a:defRPr sz="1800" b="1" kern="1200">
                          <a:solidFill>
                            <a:schemeClr val="bg1"/>
                          </a:solidFill>
                          <a:latin typeface="Times New Roman"/>
                        </a:defRPr>
                      </a:lvl8pPr>
                      <a:lvl9pPr marL="3657454" algn="l" defTabSz="914363" rtl="0" eaLnBrk="1" latinLnBrk="0" hangingPunct="1">
                        <a:defRPr sz="1800" b="1" kern="1200">
                          <a:solidFill>
                            <a:schemeClr val="bg1"/>
                          </a:solidFill>
                          <a:latin typeface="Times New Roman"/>
                        </a:defRPr>
                      </a:lvl9p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b="1" dirty="0">
                          <a:latin typeface="Calibri"/>
                          <a:cs typeface="Calibri"/>
                        </a:rPr>
                        <a:t>Worker</a:t>
                      </a: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b="1" kern="1200">
                          <a:solidFill>
                            <a:schemeClr val="bg1"/>
                          </a:solidFill>
                          <a:latin typeface="Times New Roman"/>
                        </a:defRPr>
                      </a:lvl1pPr>
                      <a:lvl2pPr marL="457182" algn="l" defTabSz="914363" rtl="0" eaLnBrk="1" latinLnBrk="0" hangingPunct="1">
                        <a:defRPr sz="1800" b="1" kern="1200">
                          <a:solidFill>
                            <a:schemeClr val="bg1"/>
                          </a:solidFill>
                          <a:latin typeface="Times New Roman"/>
                        </a:defRPr>
                      </a:lvl2pPr>
                      <a:lvl3pPr marL="914363" algn="l" defTabSz="914363" rtl="0" eaLnBrk="1" latinLnBrk="0" hangingPunct="1">
                        <a:defRPr sz="1800" b="1" kern="1200">
                          <a:solidFill>
                            <a:schemeClr val="bg1"/>
                          </a:solidFill>
                          <a:latin typeface="Times New Roman"/>
                        </a:defRPr>
                      </a:lvl3pPr>
                      <a:lvl4pPr marL="1371545" algn="l" defTabSz="914363" rtl="0" eaLnBrk="1" latinLnBrk="0" hangingPunct="1">
                        <a:defRPr sz="1800" b="1" kern="1200">
                          <a:solidFill>
                            <a:schemeClr val="bg1"/>
                          </a:solidFill>
                          <a:latin typeface="Times New Roman"/>
                        </a:defRPr>
                      </a:lvl4pPr>
                      <a:lvl5pPr marL="1828727" algn="l" defTabSz="914363" rtl="0" eaLnBrk="1" latinLnBrk="0" hangingPunct="1">
                        <a:defRPr sz="1800" b="1" kern="1200">
                          <a:solidFill>
                            <a:schemeClr val="bg1"/>
                          </a:solidFill>
                          <a:latin typeface="Times New Roman"/>
                        </a:defRPr>
                      </a:lvl5pPr>
                      <a:lvl6pPr marL="2285909" algn="l" defTabSz="914363" rtl="0" eaLnBrk="1" latinLnBrk="0" hangingPunct="1">
                        <a:defRPr sz="1800" b="1" kern="1200">
                          <a:solidFill>
                            <a:schemeClr val="bg1"/>
                          </a:solidFill>
                          <a:latin typeface="Times New Roman"/>
                        </a:defRPr>
                      </a:lvl6pPr>
                      <a:lvl7pPr marL="2743090" algn="l" defTabSz="914363" rtl="0" eaLnBrk="1" latinLnBrk="0" hangingPunct="1">
                        <a:defRPr sz="1800" b="1" kern="1200">
                          <a:solidFill>
                            <a:schemeClr val="bg1"/>
                          </a:solidFill>
                          <a:latin typeface="Times New Roman"/>
                        </a:defRPr>
                      </a:lvl7pPr>
                      <a:lvl8pPr marL="3200272" algn="l" defTabSz="914363" rtl="0" eaLnBrk="1" latinLnBrk="0" hangingPunct="1">
                        <a:defRPr sz="1800" b="1" kern="1200">
                          <a:solidFill>
                            <a:schemeClr val="bg1"/>
                          </a:solidFill>
                          <a:latin typeface="Times New Roman"/>
                        </a:defRPr>
                      </a:lvl8pPr>
                      <a:lvl9pPr marL="3657454" algn="l" defTabSz="914363" rtl="0" eaLnBrk="1" latinLnBrk="0" hangingPunct="1">
                        <a:defRPr sz="1800" b="1" kern="1200">
                          <a:solidFill>
                            <a:schemeClr val="bg1"/>
                          </a:solidFill>
                          <a:latin typeface="Times New Roman"/>
                        </a:defRPr>
                      </a:lvl9pPr>
                    </a:lstStyle>
                    <a:p>
                      <a:pPr algn="ctr"/>
                      <a:r>
                        <a:rPr lang="vi-VN" sz="1500" b="1" dirty="0">
                          <a:latin typeface="Calibri"/>
                          <a:cs typeface="Calibri"/>
                        </a:rPr>
                        <a:t>Webpage</a:t>
                      </a:r>
                      <a:endParaRPr lang="en-US" sz="1500" b="1" dirty="0">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b="1" kern="1200">
                          <a:solidFill>
                            <a:schemeClr val="bg1"/>
                          </a:solidFill>
                          <a:latin typeface="Times New Roman"/>
                        </a:defRPr>
                      </a:lvl1pPr>
                      <a:lvl2pPr marL="457182" algn="l" defTabSz="914363" rtl="0" eaLnBrk="1" latinLnBrk="0" hangingPunct="1">
                        <a:defRPr sz="1800" b="1" kern="1200">
                          <a:solidFill>
                            <a:schemeClr val="bg1"/>
                          </a:solidFill>
                          <a:latin typeface="Times New Roman"/>
                        </a:defRPr>
                      </a:lvl2pPr>
                      <a:lvl3pPr marL="914363" algn="l" defTabSz="914363" rtl="0" eaLnBrk="1" latinLnBrk="0" hangingPunct="1">
                        <a:defRPr sz="1800" b="1" kern="1200">
                          <a:solidFill>
                            <a:schemeClr val="bg1"/>
                          </a:solidFill>
                          <a:latin typeface="Times New Roman"/>
                        </a:defRPr>
                      </a:lvl3pPr>
                      <a:lvl4pPr marL="1371545" algn="l" defTabSz="914363" rtl="0" eaLnBrk="1" latinLnBrk="0" hangingPunct="1">
                        <a:defRPr sz="1800" b="1" kern="1200">
                          <a:solidFill>
                            <a:schemeClr val="bg1"/>
                          </a:solidFill>
                          <a:latin typeface="Times New Roman"/>
                        </a:defRPr>
                      </a:lvl4pPr>
                      <a:lvl5pPr marL="1828727" algn="l" defTabSz="914363" rtl="0" eaLnBrk="1" latinLnBrk="0" hangingPunct="1">
                        <a:defRPr sz="1800" b="1" kern="1200">
                          <a:solidFill>
                            <a:schemeClr val="bg1"/>
                          </a:solidFill>
                          <a:latin typeface="Times New Roman"/>
                        </a:defRPr>
                      </a:lvl5pPr>
                      <a:lvl6pPr marL="2285909" algn="l" defTabSz="914363" rtl="0" eaLnBrk="1" latinLnBrk="0" hangingPunct="1">
                        <a:defRPr sz="1800" b="1" kern="1200">
                          <a:solidFill>
                            <a:schemeClr val="bg1"/>
                          </a:solidFill>
                          <a:latin typeface="Times New Roman"/>
                        </a:defRPr>
                      </a:lvl6pPr>
                      <a:lvl7pPr marL="2743090" algn="l" defTabSz="914363" rtl="0" eaLnBrk="1" latinLnBrk="0" hangingPunct="1">
                        <a:defRPr sz="1800" b="1" kern="1200">
                          <a:solidFill>
                            <a:schemeClr val="bg1"/>
                          </a:solidFill>
                          <a:latin typeface="Times New Roman"/>
                        </a:defRPr>
                      </a:lvl7pPr>
                      <a:lvl8pPr marL="3200272" algn="l" defTabSz="914363" rtl="0" eaLnBrk="1" latinLnBrk="0" hangingPunct="1">
                        <a:defRPr sz="1800" b="1" kern="1200">
                          <a:solidFill>
                            <a:schemeClr val="bg1"/>
                          </a:solidFill>
                          <a:latin typeface="Times New Roman"/>
                        </a:defRPr>
                      </a:lvl8pPr>
                      <a:lvl9pPr marL="3657454" algn="l" defTabSz="914363" rtl="0" eaLnBrk="1" latinLnBrk="0" hangingPunct="1">
                        <a:defRPr sz="1800" b="1" kern="1200">
                          <a:solidFill>
                            <a:schemeClr val="bg1"/>
                          </a:solidFill>
                          <a:latin typeface="Times New Roman"/>
                        </a:defRPr>
                      </a:lvl9pPr>
                    </a:lstStyle>
                    <a:p>
                      <a:pPr algn="ctr"/>
                      <a:r>
                        <a:rPr lang="vi-VN" sz="1500" b="1" dirty="0">
                          <a:latin typeface="Calibri"/>
                          <a:cs typeface="Calibri"/>
                        </a:rPr>
                        <a:t>Credible</a:t>
                      </a:r>
                      <a:endParaRPr lang="en-US" sz="1500" b="1" dirty="0">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extLst>
                  <a:ext uri="{0D108BD9-81ED-4DB2-BD59-A6C34878D82A}">
                    <a16:rowId xmlns:a16="http://schemas.microsoft.com/office/drawing/2014/main" val="10000"/>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0" baseline="0" dirty="0">
                          <a:solidFill>
                            <a:schemeClr val="tx1"/>
                          </a:solidFill>
                          <a:latin typeface="Calibri"/>
                          <a:cs typeface="Calibri"/>
                        </a:rPr>
                        <a:t>W</a:t>
                      </a:r>
                      <a:r>
                        <a:rPr lang="vi-VN" sz="1500" b="0" baseline="-25000" dirty="0">
                          <a:solidFill>
                            <a:schemeClr val="tx1"/>
                          </a:solidFill>
                          <a:latin typeface="Calibri"/>
                          <a:cs typeface="Calibri"/>
                        </a:rPr>
                        <a:t>1</a:t>
                      </a:r>
                      <a:endParaRPr lang="en-US" sz="1500" b="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500" b="1" dirty="0">
                          <a:solidFill>
                            <a:srgbClr val="008040"/>
                          </a:solidFill>
                          <a:latin typeface="Calibri"/>
                          <a:cs typeface="Calibri"/>
                        </a:rPr>
                        <a:t>C</a:t>
                      </a:r>
                      <a:endParaRPr lang="en-US" sz="1500" b="1" dirty="0">
                        <a:solidFill>
                          <a:srgbClr val="008040"/>
                        </a:solidFill>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0" baseline="0" dirty="0">
                          <a:solidFill>
                            <a:schemeClr val="tx1"/>
                          </a:solidFill>
                          <a:latin typeface="Calibri"/>
                          <a:cs typeface="Calibri"/>
                        </a:rPr>
                        <a:t>W</a:t>
                      </a:r>
                      <a:r>
                        <a:rPr lang="vi-VN" sz="1500" b="0" baseline="-25000" dirty="0">
                          <a:solidFill>
                            <a:schemeClr val="tx1"/>
                          </a:solidFill>
                          <a:latin typeface="Calibri"/>
                          <a:cs typeface="Calibri"/>
                        </a:rPr>
                        <a:t>2</a:t>
                      </a:r>
                      <a:endParaRPr lang="en-US" sz="15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1" dirty="0">
                          <a:solidFill>
                            <a:srgbClr val="FF0000"/>
                          </a:solidFill>
                          <a:latin typeface="Calibri"/>
                          <a:cs typeface="Calibri"/>
                        </a:rPr>
                        <a:t>¬C</a:t>
                      </a: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0" baseline="0" dirty="0">
                          <a:solidFill>
                            <a:schemeClr val="tx1"/>
                          </a:solidFill>
                          <a:latin typeface="Calibri"/>
                          <a:cs typeface="Calibri"/>
                        </a:rPr>
                        <a:t>W</a:t>
                      </a:r>
                      <a:r>
                        <a:rPr lang="vi-VN" sz="1500" b="0" baseline="-25000" dirty="0">
                          <a:solidFill>
                            <a:schemeClr val="tx1"/>
                          </a:solidFill>
                          <a:latin typeface="Calibri"/>
                          <a:cs typeface="Calibri"/>
                        </a:rPr>
                        <a:t>3</a:t>
                      </a:r>
                      <a:endParaRPr lang="en-US" sz="15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500" b="1" dirty="0">
                          <a:solidFill>
                            <a:srgbClr val="008040"/>
                          </a:solidFill>
                          <a:latin typeface="Calibri"/>
                          <a:cs typeface="Calibri"/>
                        </a:rPr>
                        <a:t>C</a:t>
                      </a: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baseline="0" dirty="0">
                          <a:solidFill>
                            <a:schemeClr val="tx1"/>
                          </a:solidFill>
                          <a:latin typeface="Calibri"/>
                          <a:cs typeface="Calibri"/>
                        </a:rPr>
                        <a:t>...</a:t>
                      </a:r>
                      <a:endParaRPr lang="en-US" sz="15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a:t>
                      </a:r>
                      <a:endParaRPr lang="en-US" sz="1500" b="0" dirty="0">
                        <a:solidFill>
                          <a:schemeClr val="tx1"/>
                        </a:solidFill>
                        <a:latin typeface="Calibri"/>
                        <a:cs typeface="Calibri"/>
                      </a:endParaRPr>
                    </a:p>
                  </a:txBody>
                  <a:tcPr marL="84429" marR="84429" marT="42214" marB="42214">
                    <a:lnL>
                      <a:noFill/>
                    </a:lnL>
                    <a:lnR>
                      <a:noFill/>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a:t>
                      </a:r>
                      <a:endParaRPr lang="en-US" sz="1500" b="0" dirty="0">
                        <a:solidFill>
                          <a:schemeClr val="tx1"/>
                        </a:solidFill>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5" name="Rounded Rectangle 34"/>
          <p:cNvSpPr/>
          <p:nvPr/>
        </p:nvSpPr>
        <p:spPr bwMode="auto">
          <a:xfrm>
            <a:off x="6660232" y="2287430"/>
            <a:ext cx="864096" cy="100811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cxnSp>
        <p:nvCxnSpPr>
          <p:cNvPr id="37" name="Straight Arrow Connector 36"/>
          <p:cNvCxnSpPr>
            <a:stCxn id="29" idx="3"/>
            <a:endCxn id="34" idx="1"/>
          </p:cNvCxnSpPr>
          <p:nvPr/>
        </p:nvCxnSpPr>
        <p:spPr bwMode="auto">
          <a:xfrm flipV="1">
            <a:off x="3131840" y="2781968"/>
            <a:ext cx="792088" cy="95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 name="Rounded Rectangle 37"/>
          <p:cNvSpPr/>
          <p:nvPr/>
        </p:nvSpPr>
        <p:spPr bwMode="auto">
          <a:xfrm>
            <a:off x="4824028" y="4015622"/>
            <a:ext cx="1800200" cy="720080"/>
          </a:xfrm>
          <a:prstGeom prst="roundRect">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1"/>
                </a:solidFill>
                <a:effectLst/>
                <a:latin typeface="Calibri" charset="0"/>
                <a:ea typeface="Calibri" charset="0"/>
                <a:cs typeface="Calibri" charset="0"/>
              </a:rPr>
              <a:t>Aggregation</a:t>
            </a:r>
          </a:p>
        </p:txBody>
      </p:sp>
      <p:cxnSp>
        <p:nvCxnSpPr>
          <p:cNvPr id="40" name="Straight Arrow Connector 39"/>
          <p:cNvCxnSpPr>
            <a:stCxn id="34" idx="2"/>
            <a:endCxn id="38" idx="0"/>
          </p:cNvCxnSpPr>
          <p:nvPr/>
        </p:nvCxnSpPr>
        <p:spPr bwMode="auto">
          <a:xfrm>
            <a:off x="5724128" y="3564538"/>
            <a:ext cx="0" cy="4510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42" name="Table 41"/>
          <p:cNvGraphicFramePr>
            <a:graphicFrameLocks noGrp="1"/>
          </p:cNvGraphicFramePr>
          <p:nvPr>
            <p:extLst>
              <p:ext uri="{D42A27DB-BD31-4B8C-83A1-F6EECF244321}">
                <p14:modId xmlns:p14="http://schemas.microsoft.com/office/powerpoint/2010/main" val="1104310435"/>
              </p:ext>
            </p:extLst>
          </p:nvPr>
        </p:nvGraphicFramePr>
        <p:xfrm>
          <a:off x="4499992" y="5239758"/>
          <a:ext cx="2438981" cy="313028"/>
        </p:xfrm>
        <a:graphic>
          <a:graphicData uri="http://schemas.openxmlformats.org/drawingml/2006/table">
            <a:tbl>
              <a:tblPr firstRow="1" bandRow="1"/>
              <a:tblGrid>
                <a:gridCol w="1574885">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tblGrid>
              <a:tr h="310656">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vi-VN" sz="1500" b="0" dirty="0">
                          <a:solidFill>
                            <a:schemeClr val="tx1"/>
                          </a:solidFill>
                          <a:latin typeface="Calibri"/>
                          <a:cs typeface="Calibri"/>
                        </a:rPr>
                        <a:t>www.diet.com</a:t>
                      </a:r>
                      <a:endParaRPr lang="en-US" sz="15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500" b="1" dirty="0">
                          <a:solidFill>
                            <a:srgbClr val="008040"/>
                          </a:solidFill>
                          <a:latin typeface="Calibri"/>
                          <a:cs typeface="Calibri"/>
                        </a:rPr>
                        <a:t>C</a:t>
                      </a:r>
                      <a:endParaRPr lang="en-US" sz="15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44" name="Straight Arrow Connector 43"/>
          <p:cNvCxnSpPr>
            <a:stCxn id="38" idx="2"/>
            <a:endCxn id="42" idx="0"/>
          </p:cNvCxnSpPr>
          <p:nvPr/>
        </p:nvCxnSpPr>
        <p:spPr bwMode="auto">
          <a:xfrm flipH="1">
            <a:off x="5719482" y="4735702"/>
            <a:ext cx="4646"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8812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Non-Iterative Aggregation Algorithms</a:t>
            </a:r>
          </a:p>
        </p:txBody>
      </p:sp>
      <p:sp>
        <p:nvSpPr>
          <p:cNvPr id="3" name="Content Placeholder 2"/>
          <p:cNvSpPr>
            <a:spLocks noGrp="1"/>
          </p:cNvSpPr>
          <p:nvPr>
            <p:ph idx="1"/>
          </p:nvPr>
        </p:nvSpPr>
        <p:spPr/>
        <p:txBody>
          <a:bodyPr/>
          <a:lstStyle/>
          <a:p>
            <a:r>
              <a:rPr lang="en-GB"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47" name="Table 46"/>
          <p:cNvGraphicFramePr>
            <a:graphicFrameLocks noGrp="1"/>
          </p:cNvGraphicFramePr>
          <p:nvPr>
            <p:extLst/>
          </p:nvPr>
        </p:nvGraphicFramePr>
        <p:xfrm>
          <a:off x="251520" y="2132856"/>
          <a:ext cx="5112570" cy="1664808"/>
        </p:xfrm>
        <a:graphic>
          <a:graphicData uri="http://schemas.openxmlformats.org/drawingml/2006/table">
            <a:tbl>
              <a:tblPr firstRow="1" bandRow="1"/>
              <a:tblGrid>
                <a:gridCol w="344668">
                  <a:extLst>
                    <a:ext uri="{9D8B030D-6E8A-4147-A177-3AD203B41FA5}">
                      <a16:colId xmlns:a16="http://schemas.microsoft.com/office/drawing/2014/main" val="20000"/>
                    </a:ext>
                  </a:extLst>
                </a:gridCol>
                <a:gridCol w="447421">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390067">
                  <a:extLst>
                    <a:ext uri="{9D8B030D-6E8A-4147-A177-3AD203B41FA5}">
                      <a16:colId xmlns:a16="http://schemas.microsoft.com/office/drawing/2014/main" val="20003"/>
                    </a:ext>
                  </a:extLst>
                </a:gridCol>
                <a:gridCol w="370476">
                  <a:extLst>
                    <a:ext uri="{9D8B030D-6E8A-4147-A177-3AD203B41FA5}">
                      <a16:colId xmlns:a16="http://schemas.microsoft.com/office/drawing/2014/main" val="20004"/>
                    </a:ext>
                  </a:extLst>
                </a:gridCol>
                <a:gridCol w="1407810">
                  <a:extLst>
                    <a:ext uri="{9D8B030D-6E8A-4147-A177-3AD203B41FA5}">
                      <a16:colId xmlns:a16="http://schemas.microsoft.com/office/drawing/2014/main" val="20005"/>
                    </a:ext>
                  </a:extLst>
                </a:gridCol>
              </a:tblGrid>
              <a:tr h="259229">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a:r>
                        <a:rPr lang="en-US" sz="1600" b="1" dirty="0">
                          <a:latin typeface="Calibri"/>
                          <a:cs typeface="Calibri"/>
                        </a:rPr>
                        <a:t>Webpages (</a:t>
                      </a:r>
                      <a:r>
                        <a:rPr lang="en-US" sz="1600" b="1" i="1" dirty="0">
                          <a:latin typeface="Calibri"/>
                          <a:cs typeface="Calibri"/>
                        </a:rPr>
                        <a:t>x</a:t>
                      </a:r>
                      <a:r>
                        <a:rPr lang="en-US" sz="1600" b="1" i="0" dirty="0">
                          <a:latin typeface="Calibri"/>
                          <a:cs typeface="Calibri"/>
                        </a:rPr>
                        <a:t>)</a:t>
                      </a:r>
                      <a:endParaRPr lang="en-US" sz="1200" b="1" i="0" dirty="0">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hMerge="1">
                  <a:txBody>
                    <a:bodyPr/>
                    <a:lstStyle/>
                    <a:p>
                      <a:pPr algn="ctr"/>
                      <a:endParaRPr lang="en-US" sz="1200" b="1" dirty="0">
                        <a:latin typeface="Calibri"/>
                        <a:cs typeface="Calibri"/>
                      </a:endParaRPr>
                    </a:p>
                  </a:txBody>
                  <a:tcPr marL="84429" marR="84429" marT="42214" marB="42214">
                    <a:lnL>
                      <a:noFill/>
                    </a:lnL>
                    <a:lnR w="9525" cap="flat" cmpd="sng" algn="ctr">
                      <a:no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hMerge="1">
                  <a:txBody>
                    <a:bodyPr/>
                    <a:lstStyle/>
                    <a:p>
                      <a:endParaRPr lang="en-GB"/>
                    </a:p>
                  </a:txBody>
                  <a:tcPr/>
                </a:tc>
                <a:tc hMerge="1">
                  <a:txBody>
                    <a:bodyPr/>
                    <a:lstStyle/>
                    <a:p>
                      <a:pPr algn="ctr"/>
                      <a:endParaRPr lang="en-US" sz="1200" b="1" dirty="0">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extLst>
                  <a:ext uri="{0D108BD9-81ED-4DB2-BD59-A6C34878D82A}">
                    <a16:rowId xmlns:a16="http://schemas.microsoft.com/office/drawing/2014/main" val="10000"/>
                  </a:ext>
                </a:extLst>
              </a:tr>
              <a:tr h="259229">
                <a:tc>
                  <a:txBody>
                    <a:bodyPr/>
                    <a:lstStyle/>
                    <a:p>
                      <a:pPr algn="ctr"/>
                      <a:endParaRPr lang="en-US" sz="1800" b="1" dirty="0">
                        <a:solidFill>
                          <a:schemeClr val="tx1"/>
                        </a:solidFill>
                        <a:latin typeface="Calibri"/>
                        <a:cs typeface="Calibri"/>
                      </a:endParaRPr>
                    </a:p>
                  </a:txBody>
                  <a:tcPr marL="84429" marR="84429" marT="42214" marB="42214"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dirty="0">
                        <a:solidFill>
                          <a:schemeClr val="tx1"/>
                        </a:solidFill>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www.diet.com</a:t>
                      </a:r>
                      <a:endParaRPr lang="en-US" sz="1200" b="0" kern="1200" dirty="0">
                        <a:solidFill>
                          <a:schemeClr val="tx1"/>
                        </a:solidFill>
                        <a:latin typeface="Calibri"/>
                        <a:ea typeface="+mn-ea"/>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www.health.com</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www.climate.org</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9229">
                <a:tc rowSpan="4">
                  <a:txBody>
                    <a:bodyPr/>
                    <a:lstStyle/>
                    <a:p>
                      <a:pPr algn="ctr"/>
                      <a:r>
                        <a:rPr lang="en-US" sz="1800" b="1" dirty="0">
                          <a:solidFill>
                            <a:schemeClr val="tx1"/>
                          </a:solidFill>
                          <a:latin typeface="Calibri"/>
                          <a:cs typeface="Calibri"/>
                        </a:rPr>
                        <a:t>Workers</a:t>
                      </a:r>
                    </a:p>
                  </a:txBody>
                  <a:tcPr marL="84429" marR="84429" marT="42214" marB="42214" vert="vert27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1</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2</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N</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8" name="Rounded Rectangle 47"/>
          <p:cNvSpPr/>
          <p:nvPr/>
        </p:nvSpPr>
        <p:spPr bwMode="auto">
          <a:xfrm>
            <a:off x="6444208" y="2605220"/>
            <a:ext cx="1800200" cy="720080"/>
          </a:xfrm>
          <a:prstGeom prst="roundRect">
            <a:avLst/>
          </a:prstGeom>
          <a:solidFill>
            <a:srgbClr val="66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a:ln>
                  <a:noFill/>
                </a:ln>
                <a:solidFill>
                  <a:schemeClr val="tx1"/>
                </a:solidFill>
                <a:effectLst/>
                <a:latin typeface="Calibri"/>
                <a:cs typeface="Calibri"/>
              </a:rPr>
              <a:t>Pre-processing</a:t>
            </a:r>
          </a:p>
        </p:txBody>
      </p:sp>
      <p:cxnSp>
        <p:nvCxnSpPr>
          <p:cNvPr id="9" name="Straight Arrow Connector 8"/>
          <p:cNvCxnSpPr>
            <a:stCxn id="47" idx="3"/>
            <a:endCxn id="48" idx="1"/>
          </p:cNvCxnSpPr>
          <p:nvPr/>
        </p:nvCxnSpPr>
        <p:spPr bwMode="auto">
          <a:xfrm>
            <a:off x="5364090" y="2965260"/>
            <a:ext cx="108011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1" name="Rounded Rectangle 50"/>
          <p:cNvSpPr/>
          <p:nvPr/>
        </p:nvSpPr>
        <p:spPr bwMode="auto">
          <a:xfrm>
            <a:off x="6444208" y="4221088"/>
            <a:ext cx="1800200" cy="1080120"/>
          </a:xfrm>
          <a:prstGeom prst="round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a:cs typeface="Calibri"/>
              </a:rPr>
              <a:t>Estimate</a:t>
            </a:r>
          </a:p>
          <a:p>
            <a:pPr marL="0" marR="0" indent="0" algn="ctr" defTabSz="914400" rtl="0" eaLnBrk="1" fontAlgn="base" latinLnBrk="0" hangingPunct="1">
              <a:lnSpc>
                <a:spcPct val="100000"/>
              </a:lnSpc>
              <a:spcBef>
                <a:spcPct val="0"/>
              </a:spcBef>
              <a:spcAft>
                <a:spcPct val="0"/>
              </a:spcAft>
              <a:buClrTx/>
              <a:buSzTx/>
              <a:buFontTx/>
              <a:buNone/>
              <a:tabLst/>
            </a:pPr>
            <a:endParaRPr lang="en-GB" sz="1600" b="1" dirty="0">
              <a:solidFill>
                <a:schemeClr val="tx1"/>
              </a:solidFill>
              <a:latin typeface="Calibri"/>
              <a:cs typeface="Calibri"/>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tx1"/>
              </a:solidFill>
              <a:effectLst/>
              <a:latin typeface="Calibri"/>
              <a:cs typeface="Calibri"/>
            </a:endParaRPr>
          </a:p>
        </p:txBody>
      </p:sp>
      <p:cxnSp>
        <p:nvCxnSpPr>
          <p:cNvPr id="13" name="Straight Arrow Connector 12"/>
          <p:cNvCxnSpPr>
            <a:stCxn id="48" idx="2"/>
            <a:endCxn id="51" idx="0"/>
          </p:cNvCxnSpPr>
          <p:nvPr/>
        </p:nvCxnSpPr>
        <p:spPr bwMode="auto">
          <a:xfrm>
            <a:off x="7344308" y="3325300"/>
            <a:ext cx="0" cy="8957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52" name="Object 51"/>
          <p:cNvGraphicFramePr>
            <a:graphicFrameLocks noChangeAspect="1"/>
          </p:cNvGraphicFramePr>
          <p:nvPr>
            <p:extLst/>
          </p:nvPr>
        </p:nvGraphicFramePr>
        <p:xfrm>
          <a:off x="6537325" y="4691063"/>
          <a:ext cx="1614488" cy="617537"/>
        </p:xfrm>
        <a:graphic>
          <a:graphicData uri="http://schemas.openxmlformats.org/presentationml/2006/ole">
            <mc:AlternateContent xmlns:mc="http://schemas.openxmlformats.org/markup-compatibility/2006">
              <mc:Choice xmlns:v="urn:schemas-microsoft-com:vml" Requires="v">
                <p:oleObj spid="_x0000_s1230" name="Equation" r:id="rId4" imgW="596900" imgH="228600" progId="Equation.3">
                  <p:embed/>
                </p:oleObj>
              </mc:Choice>
              <mc:Fallback>
                <p:oleObj name="Equation" r:id="rId4" imgW="596900" imgH="228600" progId="Equation.3">
                  <p:embed/>
                  <p:pic>
                    <p:nvPicPr>
                      <p:cNvPr id="0" name=""/>
                      <p:cNvPicPr/>
                      <p:nvPr/>
                    </p:nvPicPr>
                    <p:blipFill>
                      <a:blip r:embed="rId5"/>
                      <a:stretch>
                        <a:fillRect/>
                      </a:stretch>
                    </p:blipFill>
                    <p:spPr>
                      <a:xfrm>
                        <a:off x="6537325" y="4691063"/>
                        <a:ext cx="1614488" cy="617537"/>
                      </a:xfrm>
                      <a:prstGeom prst="rect">
                        <a:avLst/>
                      </a:prstGeom>
                    </p:spPr>
                  </p:pic>
                </p:oleObj>
              </mc:Fallback>
            </mc:AlternateContent>
          </a:graphicData>
        </a:graphic>
      </p:graphicFrame>
    </p:spTree>
    <p:extLst>
      <p:ext uri="{BB962C8B-B14F-4D97-AF65-F5344CB8AC3E}">
        <p14:creationId xmlns:p14="http://schemas.microsoft.com/office/powerpoint/2010/main" val="295925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Iterative Aggregation Algorithms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47" name="Table 46"/>
          <p:cNvGraphicFramePr>
            <a:graphicFrameLocks noGrp="1"/>
          </p:cNvGraphicFramePr>
          <p:nvPr>
            <p:extLst/>
          </p:nvPr>
        </p:nvGraphicFramePr>
        <p:xfrm>
          <a:off x="251520" y="2132856"/>
          <a:ext cx="5112570" cy="1664808"/>
        </p:xfrm>
        <a:graphic>
          <a:graphicData uri="http://schemas.openxmlformats.org/drawingml/2006/table">
            <a:tbl>
              <a:tblPr firstRow="1" bandRow="1"/>
              <a:tblGrid>
                <a:gridCol w="344668">
                  <a:extLst>
                    <a:ext uri="{9D8B030D-6E8A-4147-A177-3AD203B41FA5}">
                      <a16:colId xmlns:a16="http://schemas.microsoft.com/office/drawing/2014/main" val="20000"/>
                    </a:ext>
                  </a:extLst>
                </a:gridCol>
                <a:gridCol w="447421">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390067">
                  <a:extLst>
                    <a:ext uri="{9D8B030D-6E8A-4147-A177-3AD203B41FA5}">
                      <a16:colId xmlns:a16="http://schemas.microsoft.com/office/drawing/2014/main" val="20003"/>
                    </a:ext>
                  </a:extLst>
                </a:gridCol>
                <a:gridCol w="370476">
                  <a:extLst>
                    <a:ext uri="{9D8B030D-6E8A-4147-A177-3AD203B41FA5}">
                      <a16:colId xmlns:a16="http://schemas.microsoft.com/office/drawing/2014/main" val="20004"/>
                    </a:ext>
                  </a:extLst>
                </a:gridCol>
                <a:gridCol w="1407810">
                  <a:extLst>
                    <a:ext uri="{9D8B030D-6E8A-4147-A177-3AD203B41FA5}">
                      <a16:colId xmlns:a16="http://schemas.microsoft.com/office/drawing/2014/main" val="20005"/>
                    </a:ext>
                  </a:extLst>
                </a:gridCol>
              </a:tblGrid>
              <a:tr h="259229">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200" b="1" dirty="0">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4">
                  <a:txBody>
                    <a:bodyPr/>
                    <a:lstStyle/>
                    <a:p>
                      <a:pPr algn="ctr"/>
                      <a:r>
                        <a:rPr lang="en-US" sz="1600" b="1" dirty="0">
                          <a:latin typeface="Calibri"/>
                          <a:cs typeface="Calibri"/>
                        </a:rPr>
                        <a:t>Webpages (</a:t>
                      </a:r>
                      <a:r>
                        <a:rPr lang="en-US" sz="1600" b="1" i="1" dirty="0">
                          <a:latin typeface="Calibri"/>
                          <a:cs typeface="Calibri"/>
                        </a:rPr>
                        <a:t>x</a:t>
                      </a:r>
                      <a:r>
                        <a:rPr lang="en-US" sz="1600" b="1" i="0" dirty="0">
                          <a:latin typeface="Calibri"/>
                          <a:cs typeface="Calibri"/>
                        </a:rPr>
                        <a:t>)</a:t>
                      </a:r>
                      <a:endParaRPr lang="en-US" sz="1200" b="1" i="0" dirty="0">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hMerge="1">
                  <a:txBody>
                    <a:bodyPr/>
                    <a:lstStyle/>
                    <a:p>
                      <a:pPr algn="ctr"/>
                      <a:endParaRPr lang="en-US" sz="1200" b="1" dirty="0">
                        <a:latin typeface="Calibri"/>
                        <a:cs typeface="Calibri"/>
                      </a:endParaRPr>
                    </a:p>
                  </a:txBody>
                  <a:tcPr marL="84429" marR="84429" marT="42214" marB="42214">
                    <a:lnL>
                      <a:noFill/>
                    </a:lnL>
                    <a:lnR w="9525" cap="flat" cmpd="sng" algn="ctr">
                      <a:noFill/>
                      <a:prstDash val="solid"/>
                    </a:lnR>
                    <a:lnT w="9525" cap="flat" cmpd="sng" algn="ctr">
                      <a:solidFill>
                        <a:srgbClr val="808DA0"/>
                      </a:solidFill>
                      <a:prstDash val="solid"/>
                    </a:lnT>
                    <a:lnB w="9525" cap="flat" cmpd="sng" algn="ctr">
                      <a:solidFill>
                        <a:srgbClr val="808DA0"/>
                      </a:solidFill>
                      <a:prstDash val="solid"/>
                    </a:lnB>
                    <a:lnTlToBr w="12700" cmpd="sng">
                      <a:noFill/>
                      <a:prstDash val="solid"/>
                    </a:lnTlToBr>
                    <a:lnBlToTr w="12700" cmpd="sng">
                      <a:noFill/>
                      <a:prstDash val="solid"/>
                    </a:lnBlToTr>
                    <a:solidFill>
                      <a:srgbClr val="808DA0"/>
                    </a:solidFill>
                  </a:tcPr>
                </a:tc>
                <a:tc hMerge="1">
                  <a:txBody>
                    <a:bodyPr/>
                    <a:lstStyle/>
                    <a:p>
                      <a:endParaRPr lang="en-GB"/>
                    </a:p>
                  </a:txBody>
                  <a:tcPr/>
                </a:tc>
                <a:tc hMerge="1">
                  <a:txBody>
                    <a:bodyPr/>
                    <a:lstStyle/>
                    <a:p>
                      <a:pPr algn="ctr"/>
                      <a:endParaRPr lang="en-US" sz="1200" b="1" dirty="0">
                        <a:latin typeface="Calibri"/>
                        <a:cs typeface="Calibri"/>
                      </a:endParaRPr>
                    </a:p>
                  </a:txBody>
                  <a:tcPr marL="84429" marR="84429" marT="42214" marB="42214">
                    <a:lnL>
                      <a:noFill/>
                    </a:lnL>
                    <a:lnR w="9525" cap="flat" cmpd="sng" algn="ctr">
                      <a:solidFill>
                        <a:srgbClr val="808DA0"/>
                      </a:solidFill>
                      <a:prstDash val="solid"/>
                    </a:lnR>
                    <a:lnT w="9525" cap="flat" cmpd="sng" algn="ctr">
                      <a:solidFill>
                        <a:srgbClr val="808DA0"/>
                      </a:solidFill>
                      <a:prstDash val="soli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extLst>
                  <a:ext uri="{0D108BD9-81ED-4DB2-BD59-A6C34878D82A}">
                    <a16:rowId xmlns:a16="http://schemas.microsoft.com/office/drawing/2014/main" val="10000"/>
                  </a:ext>
                </a:extLst>
              </a:tr>
              <a:tr h="259229">
                <a:tc>
                  <a:txBody>
                    <a:bodyPr/>
                    <a:lstStyle/>
                    <a:p>
                      <a:pPr algn="ctr"/>
                      <a:endParaRPr lang="en-US" sz="1800" b="1" dirty="0">
                        <a:solidFill>
                          <a:schemeClr val="tx1"/>
                        </a:solidFill>
                        <a:latin typeface="Calibri"/>
                        <a:cs typeface="Calibri"/>
                      </a:endParaRPr>
                    </a:p>
                  </a:txBody>
                  <a:tcPr marL="84429" marR="84429" marT="42214" marB="42214" vert="vert2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dirty="0">
                        <a:solidFill>
                          <a:schemeClr val="tx1"/>
                        </a:solidFill>
                        <a:latin typeface="Calibri"/>
                        <a:cs typeface="Calibri"/>
                      </a:endParaRPr>
                    </a:p>
                  </a:txBody>
                  <a:tcPr marL="84429" marR="84429" marT="42214" marB="42214">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www.diet.com</a:t>
                      </a:r>
                      <a:endParaRPr lang="en-US" sz="1200" b="0" kern="1200" dirty="0">
                        <a:solidFill>
                          <a:schemeClr val="tx1"/>
                        </a:solidFill>
                        <a:latin typeface="Calibri"/>
                        <a:ea typeface="+mn-ea"/>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www.health.com</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kern="1200" dirty="0" err="1">
                          <a:solidFill>
                            <a:schemeClr val="tx1"/>
                          </a:solidFill>
                          <a:latin typeface="Calibri"/>
                          <a:ea typeface="+mn-ea"/>
                          <a:cs typeface="Calibri"/>
                        </a:rPr>
                        <a:t>www.climate.org</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9229">
                <a:tc rowSpan="4">
                  <a:txBody>
                    <a:bodyPr/>
                    <a:lstStyle/>
                    <a:p>
                      <a:pPr algn="ctr"/>
                      <a:r>
                        <a:rPr lang="en-US" sz="1800" b="1" dirty="0">
                          <a:solidFill>
                            <a:schemeClr val="tx1"/>
                          </a:solidFill>
                          <a:latin typeface="Calibri"/>
                          <a:cs typeface="Calibri"/>
                        </a:rPr>
                        <a:t>Workers</a:t>
                      </a:r>
                    </a:p>
                  </a:txBody>
                  <a:tcPr marL="84429" marR="84429" marT="42214" marB="42214" vert="vert27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808DA0"/>
                    </a:solid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1</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2</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0" baseline="0" dirty="0">
                          <a:solidFill>
                            <a:schemeClr val="tx1"/>
                          </a:solidFill>
                          <a:latin typeface="Calibri"/>
                          <a:cs typeface="Calibri"/>
                        </a:rPr>
                        <a:t>...</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9229">
                <a:tc vMerge="1">
                  <a:txBody>
                    <a:bodyPr/>
                    <a:lstStyle/>
                    <a:p>
                      <a:pPr algn="ctr"/>
                      <a:endParaRPr lang="en-US" sz="1200" b="0" baseline="0" dirty="0">
                        <a:solidFill>
                          <a:schemeClr val="tx1"/>
                        </a:solidFill>
                        <a:latin typeface="Calibri"/>
                        <a:cs typeface="Calibri"/>
                      </a:endParaRPr>
                    </a:p>
                  </a:txBody>
                  <a:tcPr marL="84429" marR="84429" marT="42214" marB="42214">
                    <a:lnL w="9525" cap="flat" cmpd="sng" algn="ctr">
                      <a:solidFill>
                        <a:srgbClr val="808DA0"/>
                      </a:solidFill>
                      <a:prstDash val="solid"/>
                    </a:lnL>
                    <a:lnR>
                      <a:noFill/>
                    </a:lnR>
                    <a:lnT w="9525" cap="flat" cmpd="sng" algn="ctr">
                      <a:solidFill>
                        <a:srgbClr val="808DA0"/>
                      </a:solidFill>
                      <a:prstDash val="solid"/>
                      <a:round/>
                      <a:headEnd type="none" w="med" len="med"/>
                      <a:tailEnd type="none" w="med" len="med"/>
                    </a:lnT>
                    <a:lnB w="9525" cap="flat" cmpd="sng" algn="ctr">
                      <a:solidFill>
                        <a:srgbClr val="808DA0"/>
                      </a:solidFill>
                      <a:prstDash val="soli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algn="ctr"/>
                      <a:r>
                        <a:rPr lang="en-US" sz="1200" b="0" baseline="0" dirty="0">
                          <a:solidFill>
                            <a:schemeClr val="tx1"/>
                          </a:solidFill>
                          <a:latin typeface="Calibri"/>
                          <a:cs typeface="Calibri"/>
                        </a:rPr>
                        <a:t>W</a:t>
                      </a:r>
                      <a:r>
                        <a:rPr lang="vi-VN" sz="1200" b="0" baseline="-25000" dirty="0">
                          <a:solidFill>
                            <a:schemeClr val="tx1"/>
                          </a:solidFill>
                          <a:latin typeface="Calibri"/>
                          <a:cs typeface="Calibri"/>
                        </a:rPr>
                        <a:t>N</a:t>
                      </a:r>
                      <a:endParaRPr lang="en-US" sz="1200" b="0" baseline="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endParaRPr lang="en-US" sz="1200" b="0" dirty="0">
                        <a:solidFill>
                          <a:schemeClr val="tx1"/>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Times New Roman"/>
                        </a:defRPr>
                      </a:lvl1pPr>
                      <a:lvl2pPr marL="457182" algn="l" defTabSz="914363" rtl="0" eaLnBrk="1" latinLnBrk="0" hangingPunct="1">
                        <a:defRPr sz="1800" kern="1200">
                          <a:solidFill>
                            <a:schemeClr val="tx1"/>
                          </a:solidFill>
                          <a:latin typeface="Times New Roman"/>
                        </a:defRPr>
                      </a:lvl2pPr>
                      <a:lvl3pPr marL="914363" algn="l" defTabSz="914363" rtl="0" eaLnBrk="1" latinLnBrk="0" hangingPunct="1">
                        <a:defRPr sz="1800" kern="1200">
                          <a:solidFill>
                            <a:schemeClr val="tx1"/>
                          </a:solidFill>
                          <a:latin typeface="Times New Roman"/>
                        </a:defRPr>
                      </a:lvl3pPr>
                      <a:lvl4pPr marL="1371545" algn="l" defTabSz="914363" rtl="0" eaLnBrk="1" latinLnBrk="0" hangingPunct="1">
                        <a:defRPr sz="1800" kern="1200">
                          <a:solidFill>
                            <a:schemeClr val="tx1"/>
                          </a:solidFill>
                          <a:latin typeface="Times New Roman"/>
                        </a:defRPr>
                      </a:lvl4pPr>
                      <a:lvl5pPr marL="1828727" algn="l" defTabSz="914363" rtl="0" eaLnBrk="1" latinLnBrk="0" hangingPunct="1">
                        <a:defRPr sz="1800" kern="1200">
                          <a:solidFill>
                            <a:schemeClr val="tx1"/>
                          </a:solidFill>
                          <a:latin typeface="Times New Roman"/>
                        </a:defRPr>
                      </a:lvl5pPr>
                      <a:lvl6pPr marL="2285909" algn="l" defTabSz="914363" rtl="0" eaLnBrk="1" latinLnBrk="0" hangingPunct="1">
                        <a:defRPr sz="1800" kern="1200">
                          <a:solidFill>
                            <a:schemeClr val="tx1"/>
                          </a:solidFill>
                          <a:latin typeface="Times New Roman"/>
                        </a:defRPr>
                      </a:lvl6pPr>
                      <a:lvl7pPr marL="2743090" algn="l" defTabSz="914363" rtl="0" eaLnBrk="1" latinLnBrk="0" hangingPunct="1">
                        <a:defRPr sz="1800" kern="1200">
                          <a:solidFill>
                            <a:schemeClr val="tx1"/>
                          </a:solidFill>
                          <a:latin typeface="Times New Roman"/>
                        </a:defRPr>
                      </a:lvl7pPr>
                      <a:lvl8pPr marL="3200272" algn="l" defTabSz="914363" rtl="0" eaLnBrk="1" latinLnBrk="0" hangingPunct="1">
                        <a:defRPr sz="1800" kern="1200">
                          <a:solidFill>
                            <a:schemeClr val="tx1"/>
                          </a:solidFill>
                          <a:latin typeface="Times New Roman"/>
                        </a:defRPr>
                      </a:lvl8pPr>
                      <a:lvl9pPr marL="3657454" algn="l" defTabSz="914363" rtl="0" eaLnBrk="1" latinLnBrk="0" hangingPunct="1">
                        <a:defRPr sz="1800" kern="1200">
                          <a:solidFill>
                            <a:schemeClr val="tx1"/>
                          </a:solidFill>
                          <a:latin typeface="Times New Roman"/>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libri"/>
                          <a:cs typeface="Calibri"/>
                        </a:rPr>
                        <a:t>¬C</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008040"/>
                          </a:solidFill>
                          <a:latin typeface="Calibri"/>
                          <a:cs typeface="Calibri"/>
                        </a:rPr>
                        <a:t>...</a:t>
                      </a: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200" b="1" dirty="0">
                          <a:solidFill>
                            <a:srgbClr val="008040"/>
                          </a:solidFill>
                          <a:latin typeface="Calibri"/>
                          <a:cs typeface="Calibri"/>
                        </a:rPr>
                        <a:t>C</a:t>
                      </a:r>
                      <a:endParaRPr lang="en-US" sz="1200" b="1" dirty="0">
                        <a:solidFill>
                          <a:srgbClr val="008040"/>
                        </a:solidFill>
                        <a:latin typeface="Calibri"/>
                        <a:cs typeface="Calibri"/>
                      </a:endParaRPr>
                    </a:p>
                  </a:txBody>
                  <a:tcPr marL="84429" marR="84429" marT="42214" marB="4221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cxnSp>
        <p:nvCxnSpPr>
          <p:cNvPr id="9" name="Straight Arrow Connector 8"/>
          <p:cNvCxnSpPr>
            <a:stCxn id="47" idx="3"/>
            <a:endCxn id="51" idx="1"/>
          </p:cNvCxnSpPr>
          <p:nvPr/>
        </p:nvCxnSpPr>
        <p:spPr bwMode="auto">
          <a:xfrm flipV="1">
            <a:off x="5364090" y="2960948"/>
            <a:ext cx="1044114" cy="43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5" name="Group 4"/>
          <p:cNvGrpSpPr/>
          <p:nvPr/>
        </p:nvGrpSpPr>
        <p:grpSpPr>
          <a:xfrm>
            <a:off x="6408204" y="2420888"/>
            <a:ext cx="1800200" cy="1087487"/>
            <a:chOff x="6444208" y="2420888"/>
            <a:chExt cx="1800200" cy="1087487"/>
          </a:xfrm>
        </p:grpSpPr>
        <p:sp>
          <p:nvSpPr>
            <p:cNvPr id="51" name="Rounded Rectangle 50"/>
            <p:cNvSpPr/>
            <p:nvPr/>
          </p:nvSpPr>
          <p:spPr bwMode="auto">
            <a:xfrm>
              <a:off x="6444208" y="2420888"/>
              <a:ext cx="1800200" cy="1080120"/>
            </a:xfrm>
            <a:prstGeom prst="roundRect">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a:cs typeface="Calibri"/>
                </a:rPr>
                <a:t>Estimate</a:t>
              </a:r>
            </a:p>
            <a:p>
              <a:pPr marL="0" marR="0" indent="0" algn="ctr" defTabSz="914400" rtl="0" eaLnBrk="1" fontAlgn="base" latinLnBrk="0" hangingPunct="1">
                <a:lnSpc>
                  <a:spcPct val="100000"/>
                </a:lnSpc>
                <a:spcBef>
                  <a:spcPct val="0"/>
                </a:spcBef>
                <a:spcAft>
                  <a:spcPct val="0"/>
                </a:spcAft>
                <a:buClrTx/>
                <a:buSzTx/>
                <a:buFontTx/>
                <a:buNone/>
                <a:tabLst/>
              </a:pPr>
              <a:endParaRPr lang="en-GB" sz="1600" b="1" dirty="0">
                <a:solidFill>
                  <a:schemeClr val="tx1"/>
                </a:solidFill>
                <a:latin typeface="Calibri"/>
                <a:cs typeface="Calibri"/>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tx1"/>
                </a:solidFill>
                <a:effectLst/>
                <a:latin typeface="Calibri"/>
                <a:cs typeface="Calibri"/>
              </a:endParaRPr>
            </a:p>
          </p:txBody>
        </p:sp>
        <p:graphicFrame>
          <p:nvGraphicFramePr>
            <p:cNvPr id="52" name="Object 51"/>
            <p:cNvGraphicFramePr>
              <a:graphicFrameLocks noChangeAspect="1"/>
            </p:cNvGraphicFramePr>
            <p:nvPr>
              <p:extLst/>
            </p:nvPr>
          </p:nvGraphicFramePr>
          <p:xfrm>
            <a:off x="6538404" y="2889250"/>
            <a:ext cx="1614488" cy="619125"/>
          </p:xfrm>
          <a:graphic>
            <a:graphicData uri="http://schemas.openxmlformats.org/presentationml/2006/ole">
              <mc:AlternateContent xmlns:mc="http://schemas.openxmlformats.org/markup-compatibility/2006">
                <mc:Choice xmlns:v="urn:schemas-microsoft-com:vml" Requires="v">
                  <p:oleObj spid="_x0000_s522639" name="Equation" r:id="rId4" imgW="596900" imgH="228600" progId="Equation.3">
                    <p:embed/>
                  </p:oleObj>
                </mc:Choice>
                <mc:Fallback>
                  <p:oleObj name="Equation" r:id="rId4" imgW="596900" imgH="228600" progId="Equation.3">
                    <p:embed/>
                    <p:pic>
                      <p:nvPicPr>
                        <p:cNvPr id="0" name=""/>
                        <p:cNvPicPr/>
                        <p:nvPr/>
                      </p:nvPicPr>
                      <p:blipFill>
                        <a:blip r:embed="rId5"/>
                        <a:stretch>
                          <a:fillRect/>
                        </a:stretch>
                      </p:blipFill>
                      <p:spPr>
                        <a:xfrm>
                          <a:off x="6538404" y="2889250"/>
                          <a:ext cx="1614488" cy="619125"/>
                        </a:xfrm>
                        <a:prstGeom prst="rect">
                          <a:avLst/>
                        </a:prstGeom>
                      </p:spPr>
                    </p:pic>
                  </p:oleObj>
                </mc:Fallback>
              </mc:AlternateContent>
            </a:graphicData>
          </a:graphic>
        </p:graphicFrame>
      </p:grpSp>
      <p:cxnSp>
        <p:nvCxnSpPr>
          <p:cNvPr id="8" name="Straight Arrow Connector 7"/>
          <p:cNvCxnSpPr>
            <a:stCxn id="51" idx="2"/>
            <a:endCxn id="11" idx="0"/>
          </p:cNvCxnSpPr>
          <p:nvPr/>
        </p:nvCxnSpPr>
        <p:spPr bwMode="auto">
          <a:xfrm>
            <a:off x="7308304" y="3501008"/>
            <a:ext cx="0" cy="10801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Elbow Connector 11"/>
          <p:cNvCxnSpPr>
            <a:stCxn id="11" idx="3"/>
            <a:endCxn id="51" idx="3"/>
          </p:cNvCxnSpPr>
          <p:nvPr/>
        </p:nvCxnSpPr>
        <p:spPr bwMode="auto">
          <a:xfrm flipV="1">
            <a:off x="8208404" y="2960948"/>
            <a:ext cx="12700" cy="2160240"/>
          </a:xfrm>
          <a:prstGeom prst="bentConnector3">
            <a:avLst>
              <a:gd name="adj1" fmla="val 5400000"/>
            </a:avLst>
          </a:prstGeom>
          <a:solidFill>
            <a:schemeClr val="accent1"/>
          </a:solidFill>
          <a:ln w="9525" cap="flat" cmpd="sng" algn="ctr">
            <a:solidFill>
              <a:schemeClr val="tx1"/>
            </a:solidFill>
            <a:prstDash val="solid"/>
            <a:round/>
            <a:headEnd type="none" w="med" len="med"/>
            <a:tailEnd type="arrow"/>
          </a:ln>
          <a:effectLst/>
        </p:spPr>
      </p:cxnSp>
      <p:grpSp>
        <p:nvGrpSpPr>
          <p:cNvPr id="6" name="Group 5"/>
          <p:cNvGrpSpPr/>
          <p:nvPr/>
        </p:nvGrpSpPr>
        <p:grpSpPr>
          <a:xfrm>
            <a:off x="6408204" y="4581128"/>
            <a:ext cx="1800200" cy="1160264"/>
            <a:chOff x="6408204" y="4581128"/>
            <a:chExt cx="1800200" cy="1160264"/>
          </a:xfrm>
        </p:grpSpPr>
        <p:sp>
          <p:nvSpPr>
            <p:cNvPr id="11" name="Rounded Rectangle 10"/>
            <p:cNvSpPr/>
            <p:nvPr/>
          </p:nvSpPr>
          <p:spPr bwMode="auto">
            <a:xfrm>
              <a:off x="6408204" y="4581128"/>
              <a:ext cx="1800200" cy="1080120"/>
            </a:xfrm>
            <a:prstGeom prst="round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Calibri"/>
                  <a:cs typeface="Calibri"/>
                </a:rPr>
                <a:t>Update</a:t>
              </a:r>
            </a:p>
            <a:p>
              <a:pPr marL="0" marR="0" indent="0" algn="ctr" defTabSz="914400" rtl="0" eaLnBrk="1" fontAlgn="base" latinLnBrk="0" hangingPunct="1">
                <a:lnSpc>
                  <a:spcPct val="100000"/>
                </a:lnSpc>
                <a:spcBef>
                  <a:spcPct val="0"/>
                </a:spcBef>
                <a:spcAft>
                  <a:spcPct val="0"/>
                </a:spcAft>
                <a:buClrTx/>
                <a:buSzTx/>
                <a:buFontTx/>
                <a:buNone/>
                <a:tabLst/>
              </a:pPr>
              <a:r>
                <a:rPr lang="en-GB" sz="1600" b="1" dirty="0">
                  <a:solidFill>
                    <a:schemeClr val="tx1"/>
                  </a:solidFill>
                  <a:latin typeface="Calibri"/>
                  <a:cs typeface="Calibri"/>
                </a:rPr>
                <a:t>worker expertise</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tx1"/>
                </a:solidFill>
                <a:effectLst/>
                <a:latin typeface="Calibri"/>
                <a:cs typeface="Calibri"/>
              </a:endParaRPr>
            </a:p>
          </p:txBody>
        </p:sp>
        <p:graphicFrame>
          <p:nvGraphicFramePr>
            <p:cNvPr id="13" name="Object 12"/>
            <p:cNvGraphicFramePr>
              <a:graphicFrameLocks noChangeAspect="1"/>
            </p:cNvGraphicFramePr>
            <p:nvPr>
              <p:extLst/>
            </p:nvPr>
          </p:nvGraphicFramePr>
          <p:xfrm>
            <a:off x="7083425" y="5157192"/>
            <a:ext cx="481013" cy="584200"/>
          </p:xfrm>
          <a:graphic>
            <a:graphicData uri="http://schemas.openxmlformats.org/presentationml/2006/ole">
              <mc:AlternateContent xmlns:mc="http://schemas.openxmlformats.org/markup-compatibility/2006">
                <mc:Choice xmlns:v="urn:schemas-microsoft-com:vml" Requires="v">
                  <p:oleObj spid="_x0000_s522640" name="Equation" r:id="rId6" imgW="177800" imgH="215900" progId="Equation.3">
                    <p:embed/>
                  </p:oleObj>
                </mc:Choice>
                <mc:Fallback>
                  <p:oleObj name="Equation" r:id="rId6" imgW="177800" imgH="215900" progId="Equation.3">
                    <p:embed/>
                    <p:pic>
                      <p:nvPicPr>
                        <p:cNvPr id="0" name=""/>
                        <p:cNvPicPr/>
                        <p:nvPr/>
                      </p:nvPicPr>
                      <p:blipFill>
                        <a:blip r:embed="rId7"/>
                        <a:stretch>
                          <a:fillRect/>
                        </a:stretch>
                      </p:blipFill>
                      <p:spPr>
                        <a:xfrm>
                          <a:off x="7083425" y="5157192"/>
                          <a:ext cx="481013" cy="584200"/>
                        </a:xfrm>
                        <a:prstGeom prst="rect">
                          <a:avLst/>
                        </a:prstGeom>
                      </p:spPr>
                    </p:pic>
                  </p:oleObj>
                </mc:Fallback>
              </mc:AlternateContent>
            </a:graphicData>
          </a:graphic>
        </p:graphicFrame>
      </p:grpSp>
      <p:sp>
        <p:nvSpPr>
          <p:cNvPr id="10" name="TextBox 9"/>
          <p:cNvSpPr txBox="1"/>
          <p:nvPr/>
        </p:nvSpPr>
        <p:spPr>
          <a:xfrm>
            <a:off x="251520" y="4875722"/>
            <a:ext cx="6035115" cy="523220"/>
          </a:xfrm>
          <a:prstGeom prst="rect">
            <a:avLst/>
          </a:prstGeom>
          <a:noFill/>
        </p:spPr>
        <p:txBody>
          <a:bodyPr wrap="none" rtlCol="0">
            <a:spAutoFit/>
          </a:bodyPr>
          <a:lstStyle/>
          <a:p>
            <a:r>
              <a:rPr lang="en-US" sz="2800" dirty="0">
                <a:latin typeface="Calibri" charset="0"/>
                <a:ea typeface="Calibri" charset="0"/>
                <a:cs typeface="Calibri" charset="0"/>
              </a:rPr>
              <a:t>Estimate </a:t>
            </a:r>
            <a:r>
              <a:rPr lang="en-US" sz="2800">
                <a:latin typeface="Calibri" charset="0"/>
                <a:ea typeface="Calibri" charset="0"/>
                <a:cs typeface="Calibri" charset="0"/>
              </a:rPr>
              <a:t>worker expertise </a:t>
            </a:r>
            <a:r>
              <a:rPr lang="en-US" sz="2800" dirty="0">
                <a:latin typeface="Calibri" charset="0"/>
                <a:ea typeface="Calibri" charset="0"/>
                <a:cs typeface="Calibri" charset="0"/>
              </a:rPr>
              <a:t>from answers</a:t>
            </a:r>
          </a:p>
        </p:txBody>
      </p:sp>
    </p:spTree>
    <p:extLst>
      <p:ext uri="{BB962C8B-B14F-4D97-AF65-F5344CB8AC3E}">
        <p14:creationId xmlns:p14="http://schemas.microsoft.com/office/powerpoint/2010/main" val="240418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Majority Decision (MD)</a:t>
            </a:r>
          </a:p>
        </p:txBody>
      </p:sp>
      <p:sp>
        <p:nvSpPr>
          <p:cNvPr id="3" name="Content Placeholder 2"/>
          <p:cNvSpPr>
            <a:spLocks noGrp="1"/>
          </p:cNvSpPr>
          <p:nvPr>
            <p:ph idx="1"/>
          </p:nvPr>
        </p:nvSpPr>
        <p:spPr/>
        <p:txBody>
          <a:bodyPr/>
          <a:lstStyle/>
          <a:p>
            <a:r>
              <a:rPr lang="en-GB" dirty="0"/>
              <a:t>Non-iterative aggregation algorithm</a:t>
            </a:r>
          </a:p>
          <a:p>
            <a:pPr marL="857250" lvl="2" indent="-457200">
              <a:buFont typeface="Lucida Grande"/>
              <a:buChar char="-"/>
            </a:pPr>
            <a:r>
              <a:rPr lang="en-GB" sz="2800" dirty="0"/>
              <a:t>No pre-processing step</a:t>
            </a:r>
          </a:p>
          <a:p>
            <a:pPr marL="857250" lvl="2" indent="-457200">
              <a:buFont typeface="Lucida Grande"/>
              <a:buChar char="-"/>
            </a:pPr>
            <a:r>
              <a:rPr lang="en-GB" sz="2800" dirty="0"/>
              <a:t>Estimate                    as</a:t>
            </a:r>
          </a:p>
          <a:p>
            <a:endParaRPr lang="en-GB" dirty="0"/>
          </a:p>
          <a:p>
            <a:r>
              <a:rPr lang="en-GB"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7" name="Group 6"/>
          <p:cNvGrpSpPr/>
          <p:nvPr/>
        </p:nvGrpSpPr>
        <p:grpSpPr>
          <a:xfrm>
            <a:off x="2341613" y="4448175"/>
            <a:ext cx="6244108" cy="2022475"/>
            <a:chOff x="1479377" y="4240287"/>
            <a:chExt cx="6244108" cy="2022475"/>
          </a:xfrm>
        </p:grpSpPr>
        <p:graphicFrame>
          <p:nvGraphicFramePr>
            <p:cNvPr id="16" name="Object 15"/>
            <p:cNvGraphicFramePr>
              <a:graphicFrameLocks noChangeAspect="1"/>
            </p:cNvGraphicFramePr>
            <p:nvPr>
              <p:extLst/>
            </p:nvPr>
          </p:nvGraphicFramePr>
          <p:xfrm>
            <a:off x="1547664" y="4240287"/>
            <a:ext cx="446088" cy="619125"/>
          </p:xfrm>
          <a:graphic>
            <a:graphicData uri="http://schemas.openxmlformats.org/presentationml/2006/ole">
              <mc:AlternateContent xmlns:mc="http://schemas.openxmlformats.org/markup-compatibility/2006">
                <mc:Choice xmlns:v="urn:schemas-microsoft-com:vml" Requires="v">
                  <p:oleObj spid="_x0000_s562313" name="Equation" r:id="rId4" imgW="165100" imgH="228600" progId="Equation.3">
                    <p:embed/>
                  </p:oleObj>
                </mc:Choice>
                <mc:Fallback>
                  <p:oleObj name="Equation" r:id="rId4" imgW="165100" imgH="228600" progId="Equation.3">
                    <p:embed/>
                    <p:pic>
                      <p:nvPicPr>
                        <p:cNvPr id="0" name=""/>
                        <p:cNvPicPr/>
                        <p:nvPr/>
                      </p:nvPicPr>
                      <p:blipFill>
                        <a:blip r:embed="rId5"/>
                        <a:stretch>
                          <a:fillRect/>
                        </a:stretch>
                      </p:blipFill>
                      <p:spPr>
                        <a:xfrm>
                          <a:off x="1547664" y="4240287"/>
                          <a:ext cx="446088" cy="619125"/>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1547664" y="4782967"/>
            <a:ext cx="481013" cy="447675"/>
          </p:xfrm>
          <a:graphic>
            <a:graphicData uri="http://schemas.openxmlformats.org/presentationml/2006/ole">
              <mc:AlternateContent xmlns:mc="http://schemas.openxmlformats.org/markup-compatibility/2006">
                <mc:Choice xmlns:v="urn:schemas-microsoft-com:vml" Requires="v">
                  <p:oleObj spid="_x0000_s562314" name="Equation" r:id="rId6" imgW="177800" imgH="165100" progId="Equation.3">
                    <p:embed/>
                  </p:oleObj>
                </mc:Choice>
                <mc:Fallback>
                  <p:oleObj name="Equation" r:id="rId6" imgW="177800" imgH="165100" progId="Equation.3">
                    <p:embed/>
                    <p:pic>
                      <p:nvPicPr>
                        <p:cNvPr id="0" name=""/>
                        <p:cNvPicPr/>
                        <p:nvPr/>
                      </p:nvPicPr>
                      <p:blipFill>
                        <a:blip r:embed="rId7"/>
                        <a:stretch>
                          <a:fillRect/>
                        </a:stretch>
                      </p:blipFill>
                      <p:spPr>
                        <a:xfrm>
                          <a:off x="1547664" y="4782967"/>
                          <a:ext cx="481013" cy="447675"/>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1547664" y="5254980"/>
            <a:ext cx="309562" cy="446087"/>
          </p:xfrm>
          <a:graphic>
            <a:graphicData uri="http://schemas.openxmlformats.org/presentationml/2006/ole">
              <mc:AlternateContent xmlns:mc="http://schemas.openxmlformats.org/markup-compatibility/2006">
                <mc:Choice xmlns:v="urn:schemas-microsoft-com:vml" Requires="v">
                  <p:oleObj spid="_x0000_s562315" name="Equation" r:id="rId8" imgW="114300" imgH="165100" progId="Equation.3">
                    <p:embed/>
                  </p:oleObj>
                </mc:Choice>
                <mc:Fallback>
                  <p:oleObj name="Equation" r:id="rId8" imgW="114300" imgH="165100" progId="Equation.3">
                    <p:embed/>
                    <p:pic>
                      <p:nvPicPr>
                        <p:cNvPr id="0" name=""/>
                        <p:cNvPicPr/>
                        <p:nvPr/>
                      </p:nvPicPr>
                      <p:blipFill>
                        <a:blip r:embed="rId9"/>
                        <a:stretch>
                          <a:fillRect/>
                        </a:stretch>
                      </p:blipFill>
                      <p:spPr>
                        <a:xfrm>
                          <a:off x="1547664" y="5254980"/>
                          <a:ext cx="309562" cy="446087"/>
                        </a:xfrm>
                        <a:prstGeom prst="rect">
                          <a:avLst/>
                        </a:prstGeom>
                      </p:spPr>
                    </p:pic>
                  </p:oleObj>
                </mc:Fallback>
              </mc:AlternateContent>
            </a:graphicData>
          </a:graphic>
        </p:graphicFrame>
        <p:graphicFrame>
          <p:nvGraphicFramePr>
            <p:cNvPr id="19" name="Object 18"/>
            <p:cNvGraphicFramePr>
              <a:graphicFrameLocks noChangeAspect="1"/>
            </p:cNvGraphicFramePr>
            <p:nvPr>
              <p:extLst/>
            </p:nvPr>
          </p:nvGraphicFramePr>
          <p:xfrm>
            <a:off x="1479377" y="5643637"/>
            <a:ext cx="1063625" cy="619125"/>
          </p:xfrm>
          <a:graphic>
            <a:graphicData uri="http://schemas.openxmlformats.org/presentationml/2006/ole">
              <mc:AlternateContent xmlns:mc="http://schemas.openxmlformats.org/markup-compatibility/2006">
                <mc:Choice xmlns:v="urn:schemas-microsoft-com:vml" Requires="v">
                  <p:oleObj spid="_x0000_s562316" name="Equation" r:id="rId10" imgW="393700" imgH="228600" progId="Equation.3">
                    <p:embed/>
                  </p:oleObj>
                </mc:Choice>
                <mc:Fallback>
                  <p:oleObj name="Equation" r:id="rId10" imgW="393700" imgH="228600" progId="Equation.3">
                    <p:embed/>
                    <p:pic>
                      <p:nvPicPr>
                        <p:cNvPr id="0" name=""/>
                        <p:cNvPicPr/>
                        <p:nvPr/>
                      </p:nvPicPr>
                      <p:blipFill>
                        <a:blip r:embed="rId11"/>
                        <a:stretch>
                          <a:fillRect/>
                        </a:stretch>
                      </p:blipFill>
                      <p:spPr>
                        <a:xfrm>
                          <a:off x="1479377" y="5643637"/>
                          <a:ext cx="1063625" cy="619125"/>
                        </a:xfrm>
                        <a:prstGeom prst="rect">
                          <a:avLst/>
                        </a:prstGeom>
                      </p:spPr>
                    </p:pic>
                  </p:oleObj>
                </mc:Fallback>
              </mc:AlternateContent>
            </a:graphicData>
          </a:graphic>
        </p:graphicFrame>
        <p:sp>
          <p:nvSpPr>
            <p:cNvPr id="6" name="TextBox 5"/>
            <p:cNvSpPr txBox="1"/>
            <p:nvPr/>
          </p:nvSpPr>
          <p:spPr>
            <a:xfrm>
              <a:off x="2649000" y="4350027"/>
              <a:ext cx="2376264" cy="461665"/>
            </a:xfrm>
            <a:prstGeom prst="rect">
              <a:avLst/>
            </a:prstGeom>
            <a:noFill/>
          </p:spPr>
          <p:txBody>
            <a:bodyPr wrap="square" rtlCol="0">
              <a:spAutoFit/>
            </a:bodyPr>
            <a:lstStyle/>
            <a:p>
              <a:pPr algn="l"/>
              <a:r>
                <a:rPr lang="en-GB" sz="2400" dirty="0">
                  <a:latin typeface="Calibri"/>
                  <a:cs typeface="Calibri"/>
                </a:rPr>
                <a:t>webpage to label</a:t>
              </a:r>
            </a:p>
          </p:txBody>
        </p:sp>
        <p:sp>
          <p:nvSpPr>
            <p:cNvPr id="21" name="TextBox 20"/>
            <p:cNvSpPr txBox="1"/>
            <p:nvPr/>
          </p:nvSpPr>
          <p:spPr>
            <a:xfrm>
              <a:off x="2653482" y="4797017"/>
              <a:ext cx="3026196" cy="461665"/>
            </a:xfrm>
            <a:prstGeom prst="rect">
              <a:avLst/>
            </a:prstGeom>
            <a:noFill/>
          </p:spPr>
          <p:txBody>
            <a:bodyPr wrap="square" rtlCol="0">
              <a:spAutoFit/>
            </a:bodyPr>
            <a:lstStyle/>
            <a:p>
              <a:pPr algn="l"/>
              <a:r>
                <a:rPr lang="en-GB" sz="2400" dirty="0">
                  <a:latin typeface="Calibri"/>
                  <a:cs typeface="Calibri"/>
                </a:rPr>
                <a:t>number of workers</a:t>
              </a:r>
            </a:p>
          </p:txBody>
        </p:sp>
        <p:sp>
          <p:nvSpPr>
            <p:cNvPr id="22" name="TextBox 21"/>
            <p:cNvSpPr txBox="1"/>
            <p:nvPr/>
          </p:nvSpPr>
          <p:spPr>
            <a:xfrm>
              <a:off x="2649000" y="5290153"/>
              <a:ext cx="2376264" cy="461665"/>
            </a:xfrm>
            <a:prstGeom prst="rect">
              <a:avLst/>
            </a:prstGeom>
            <a:noFill/>
          </p:spPr>
          <p:txBody>
            <a:bodyPr wrap="square" rtlCol="0">
              <a:spAutoFit/>
            </a:bodyPr>
            <a:lstStyle/>
            <a:p>
              <a:pPr algn="l"/>
              <a:r>
                <a:rPr lang="en-GB" sz="2400" dirty="0">
                  <a:latin typeface="Calibri"/>
                  <a:cs typeface="Calibri"/>
                </a:rPr>
                <a:t>label</a:t>
              </a:r>
            </a:p>
          </p:txBody>
        </p:sp>
        <p:sp>
          <p:nvSpPr>
            <p:cNvPr id="23" name="TextBox 22"/>
            <p:cNvSpPr txBox="1"/>
            <p:nvPr/>
          </p:nvSpPr>
          <p:spPr>
            <a:xfrm>
              <a:off x="2611289" y="5690997"/>
              <a:ext cx="5112196" cy="461665"/>
            </a:xfrm>
            <a:prstGeom prst="rect">
              <a:avLst/>
            </a:prstGeom>
            <a:noFill/>
          </p:spPr>
          <p:txBody>
            <a:bodyPr wrap="square" rtlCol="0">
              <a:spAutoFit/>
            </a:bodyPr>
            <a:lstStyle/>
            <a:p>
              <a:pPr algn="l"/>
              <a:r>
                <a:rPr lang="en-GB" sz="2400" dirty="0">
                  <a:latin typeface="Calibri"/>
                  <a:cs typeface="Calibri"/>
                </a:rPr>
                <a:t>answer of worker </a:t>
              </a:r>
              <a:r>
                <a:rPr lang="en-GB" sz="2400" i="1" dirty="0" err="1">
                  <a:latin typeface="Calibri"/>
                  <a:cs typeface="Calibri"/>
                </a:rPr>
                <a:t>i</a:t>
              </a:r>
              <a:r>
                <a:rPr lang="en-GB" sz="2400" i="1" dirty="0">
                  <a:latin typeface="Calibri"/>
                  <a:cs typeface="Calibri"/>
                </a:rPr>
                <a:t> </a:t>
              </a:r>
              <a:r>
                <a:rPr lang="en-GB" sz="2400" dirty="0">
                  <a:latin typeface="Calibri"/>
                  <a:cs typeface="Calibri"/>
                </a:rPr>
                <a:t>to webpage </a:t>
              </a:r>
              <a:r>
                <a:rPr lang="en-GB" sz="2400" i="1" dirty="0" err="1">
                  <a:latin typeface="Calibri"/>
                  <a:cs typeface="Calibri"/>
                </a:rPr>
                <a:t>x</a:t>
              </a:r>
              <a:r>
                <a:rPr lang="en-GB" sz="2400" i="1" baseline="-25000" dirty="0" err="1">
                  <a:latin typeface="Calibri"/>
                  <a:cs typeface="Calibri"/>
                </a:rPr>
                <a:t>j</a:t>
              </a:r>
              <a:endParaRPr lang="en-GB" sz="2400" i="1" baseline="-25000" dirty="0">
                <a:latin typeface="Calibri"/>
                <a:cs typeface="Calibri"/>
              </a:endParaRPr>
            </a:p>
          </p:txBody>
        </p:sp>
      </p:grpSp>
      <p:graphicFrame>
        <p:nvGraphicFramePr>
          <p:cNvPr id="15" name="Object 14"/>
          <p:cNvGraphicFramePr>
            <a:graphicFrameLocks noChangeAspect="1"/>
          </p:cNvGraphicFramePr>
          <p:nvPr>
            <p:extLst/>
          </p:nvPr>
        </p:nvGraphicFramePr>
        <p:xfrm>
          <a:off x="2381448" y="2420888"/>
          <a:ext cx="1614488" cy="617538"/>
        </p:xfrm>
        <a:graphic>
          <a:graphicData uri="http://schemas.openxmlformats.org/presentationml/2006/ole">
            <mc:AlternateContent xmlns:mc="http://schemas.openxmlformats.org/markup-compatibility/2006">
              <mc:Choice xmlns:v="urn:schemas-microsoft-com:vml" Requires="v">
                <p:oleObj spid="_x0000_s562317" name="Equation" r:id="rId12" imgW="596900" imgH="228600" progId="Equation.3">
                  <p:embed/>
                </p:oleObj>
              </mc:Choice>
              <mc:Fallback>
                <p:oleObj name="Equation" r:id="rId12" imgW="596900" imgH="228600" progId="Equation.3">
                  <p:embed/>
                  <p:pic>
                    <p:nvPicPr>
                      <p:cNvPr id="0" name=""/>
                      <p:cNvPicPr/>
                      <p:nvPr/>
                    </p:nvPicPr>
                    <p:blipFill>
                      <a:blip r:embed="rId13"/>
                      <a:stretch>
                        <a:fillRect/>
                      </a:stretch>
                    </p:blipFill>
                    <p:spPr>
                      <a:xfrm>
                        <a:off x="2381448" y="2420888"/>
                        <a:ext cx="1614488" cy="617538"/>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1997075" y="3141663"/>
          <a:ext cx="5151438" cy="1236662"/>
        </p:xfrm>
        <a:graphic>
          <a:graphicData uri="http://schemas.openxmlformats.org/presentationml/2006/ole">
            <mc:AlternateContent xmlns:mc="http://schemas.openxmlformats.org/markup-compatibility/2006">
              <mc:Choice xmlns:v="urn:schemas-microsoft-com:vml" Requires="v">
                <p:oleObj spid="_x0000_s562318" name="Equation" r:id="rId14" imgW="1905000" imgH="457200" progId="Equation.3">
                  <p:embed/>
                </p:oleObj>
              </mc:Choice>
              <mc:Fallback>
                <p:oleObj name="Equation" r:id="rId14" imgW="1905000" imgH="457200" progId="Equation.3">
                  <p:embed/>
                  <p:pic>
                    <p:nvPicPr>
                      <p:cNvPr id="0" name=""/>
                      <p:cNvPicPr/>
                      <p:nvPr/>
                    </p:nvPicPr>
                    <p:blipFill>
                      <a:blip r:embed="rId15"/>
                      <a:stretch>
                        <a:fillRect/>
                      </a:stretch>
                    </p:blipFill>
                    <p:spPr>
                      <a:xfrm>
                        <a:off x="1997075" y="3141663"/>
                        <a:ext cx="5151438" cy="1236662"/>
                      </a:xfrm>
                      <a:prstGeom prst="rect">
                        <a:avLst/>
                      </a:prstGeom>
                    </p:spPr>
                  </p:pic>
                </p:oleObj>
              </mc:Fallback>
            </mc:AlternateContent>
          </a:graphicData>
        </a:graphic>
      </p:graphicFrame>
    </p:spTree>
    <p:extLst>
      <p:ext uri="{BB962C8B-B14F-4D97-AF65-F5344CB8AC3E}">
        <p14:creationId xmlns:p14="http://schemas.microsoft.com/office/powerpoint/2010/main" val="28773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Credibility Evaluation</a:t>
            </a:r>
          </a:p>
        </p:txBody>
      </p:sp>
      <p:sp>
        <p:nvSpPr>
          <p:cNvPr id="3" name="Content Placeholder 2"/>
          <p:cNvSpPr>
            <a:spLocks noGrp="1"/>
          </p:cNvSpPr>
          <p:nvPr>
            <p:ph idx="1"/>
          </p:nvPr>
        </p:nvSpPr>
        <p:spPr/>
        <p:txBody>
          <a:bodyPr/>
          <a:lstStyle/>
          <a:p>
            <a:r>
              <a:rPr lang="en-GB" dirty="0"/>
              <a:t>Internet has become a primary data source</a:t>
            </a:r>
          </a:p>
          <a:p>
            <a:pPr marL="457200" indent="-457200">
              <a:buFont typeface="Lucida Grande"/>
              <a:buChar char="-"/>
            </a:pPr>
            <a:r>
              <a:rPr lang="en-GB" sz="2800" dirty="0"/>
              <a:t>Data is sometimes questionable, misleading or even erroneous</a:t>
            </a:r>
          </a:p>
          <a:p>
            <a:pPr marL="457200" indent="-457200">
              <a:buFont typeface="Lucida Grande"/>
              <a:buChar char="-"/>
            </a:pPr>
            <a:r>
              <a:rPr lang="en-GB" sz="2800" dirty="0"/>
              <a:t>Actions taken on the basis of incorrect data can have serious consequences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84188" y="4016638"/>
            <a:ext cx="8001000" cy="1591984"/>
            <a:chOff x="710379" y="2701112"/>
            <a:chExt cx="8001000" cy="1591984"/>
          </a:xfrm>
        </p:grpSpPr>
        <p:sp>
          <p:nvSpPr>
            <p:cNvPr id="6" name="TextBox 5"/>
            <p:cNvSpPr txBox="1"/>
            <p:nvPr/>
          </p:nvSpPr>
          <p:spPr>
            <a:xfrm>
              <a:off x="1100202" y="2751578"/>
              <a:ext cx="1533392" cy="338554"/>
            </a:xfrm>
            <a:prstGeom prst="rect">
              <a:avLst/>
            </a:prstGeom>
            <a:noFill/>
          </p:spPr>
          <p:txBody>
            <a:bodyPr wrap="none" rtlCol="0">
              <a:spAutoFit/>
            </a:bodyPr>
            <a:lstStyle/>
            <a:p>
              <a:r>
                <a:rPr lang="en-US" sz="1600" dirty="0">
                  <a:latin typeface="Calibri"/>
                  <a:cs typeface="Calibri"/>
                </a:rPr>
                <a:t>Trustworthiness</a:t>
              </a:r>
            </a:p>
          </p:txBody>
        </p:sp>
        <p:sp>
          <p:nvSpPr>
            <p:cNvPr id="7" name="TextBox 6"/>
            <p:cNvSpPr txBox="1"/>
            <p:nvPr/>
          </p:nvSpPr>
          <p:spPr>
            <a:xfrm>
              <a:off x="4122652" y="2823614"/>
              <a:ext cx="951803" cy="338554"/>
            </a:xfrm>
            <a:prstGeom prst="rect">
              <a:avLst/>
            </a:prstGeom>
            <a:noFill/>
          </p:spPr>
          <p:txBody>
            <a:bodyPr wrap="none" rtlCol="0">
              <a:spAutoFit/>
            </a:bodyPr>
            <a:lstStyle/>
            <a:p>
              <a:r>
                <a:rPr lang="en-US" sz="1600" dirty="0">
                  <a:latin typeface="Calibri"/>
                  <a:cs typeface="Calibri"/>
                </a:rPr>
                <a:t>Expertise</a:t>
              </a:r>
              <a:endParaRPr lang="en-US" dirty="0">
                <a:latin typeface="Calibri"/>
                <a:cs typeface="Calibri"/>
              </a:endParaRPr>
            </a:p>
          </p:txBody>
        </p:sp>
        <p:sp>
          <p:nvSpPr>
            <p:cNvPr id="8" name="Rounded Rectangle 7"/>
            <p:cNvSpPr/>
            <p:nvPr/>
          </p:nvSpPr>
          <p:spPr>
            <a:xfrm>
              <a:off x="710379" y="2703087"/>
              <a:ext cx="2286000" cy="1574079"/>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938979" y="3208776"/>
              <a:ext cx="1752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479304" y="2701112"/>
              <a:ext cx="2286000" cy="1574079"/>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3707904" y="3206801"/>
              <a:ext cx="1752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Plus 11"/>
            <p:cNvSpPr/>
            <p:nvPr/>
          </p:nvSpPr>
          <p:spPr>
            <a:xfrm>
              <a:off x="3008254" y="3230962"/>
              <a:ext cx="457200" cy="41115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084823" y="3272783"/>
              <a:ext cx="1564150" cy="830997"/>
            </a:xfrm>
            <a:prstGeom prst="rect">
              <a:avLst/>
            </a:prstGeom>
            <a:noFill/>
          </p:spPr>
          <p:txBody>
            <a:bodyPr wrap="none" rtlCol="0">
              <a:spAutoFit/>
            </a:bodyPr>
            <a:lstStyle/>
            <a:p>
              <a:r>
                <a:rPr lang="en-US" sz="1600" dirty="0">
                  <a:latin typeface="Calibri"/>
                  <a:cs typeface="Calibri"/>
                </a:rPr>
                <a:t>well-intentioned </a:t>
              </a:r>
            </a:p>
            <a:p>
              <a:r>
                <a:rPr lang="en-US" sz="1600" dirty="0">
                  <a:latin typeface="Calibri"/>
                  <a:cs typeface="Calibri"/>
                </a:rPr>
                <a:t>truthful </a:t>
              </a:r>
            </a:p>
            <a:p>
              <a:r>
                <a:rPr lang="en-US" sz="1600" dirty="0">
                  <a:latin typeface="Calibri"/>
                  <a:cs typeface="Calibri"/>
                </a:rPr>
                <a:t>unbiased</a:t>
              </a:r>
            </a:p>
          </p:txBody>
        </p:sp>
        <p:sp>
          <p:nvSpPr>
            <p:cNvPr id="14" name="TextBox 13"/>
            <p:cNvSpPr txBox="1"/>
            <p:nvPr/>
          </p:nvSpPr>
          <p:spPr>
            <a:xfrm>
              <a:off x="3875968" y="3254282"/>
              <a:ext cx="1451539" cy="830997"/>
            </a:xfrm>
            <a:prstGeom prst="rect">
              <a:avLst/>
            </a:prstGeom>
            <a:noFill/>
          </p:spPr>
          <p:txBody>
            <a:bodyPr wrap="none" rtlCol="0">
              <a:spAutoFit/>
            </a:bodyPr>
            <a:lstStyle/>
            <a:p>
              <a:r>
                <a:rPr lang="en-US" sz="1600" dirty="0">
                  <a:latin typeface="Calibri"/>
                  <a:cs typeface="Calibri"/>
                </a:rPr>
                <a:t>knowledgeable </a:t>
              </a:r>
            </a:p>
            <a:p>
              <a:r>
                <a:rPr lang="en-US" sz="1600" dirty="0">
                  <a:latin typeface="Calibri"/>
                  <a:cs typeface="Calibri"/>
                </a:rPr>
                <a:t>experienced</a:t>
              </a:r>
            </a:p>
            <a:p>
              <a:r>
                <a:rPr lang="en-US" sz="1600" dirty="0">
                  <a:latin typeface="Calibri"/>
                  <a:cs typeface="Calibri"/>
                </a:rPr>
                <a:t>competent</a:t>
              </a:r>
            </a:p>
          </p:txBody>
        </p:sp>
        <p:sp>
          <p:nvSpPr>
            <p:cNvPr id="15" name="Equal 14"/>
            <p:cNvSpPr/>
            <p:nvPr/>
          </p:nvSpPr>
          <p:spPr>
            <a:xfrm>
              <a:off x="5813804" y="3219087"/>
              <a:ext cx="457200" cy="45720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ounded Rectangle 15"/>
            <p:cNvSpPr/>
            <p:nvPr/>
          </p:nvSpPr>
          <p:spPr>
            <a:xfrm>
              <a:off x="6425379" y="2719017"/>
              <a:ext cx="2286000" cy="1574079"/>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6751101" y="3183462"/>
              <a:ext cx="1672253" cy="523220"/>
            </a:xfrm>
            <a:prstGeom prst="rect">
              <a:avLst/>
            </a:prstGeom>
            <a:noFill/>
          </p:spPr>
          <p:txBody>
            <a:bodyPr wrap="none" rtlCol="0">
              <a:spAutoFit/>
            </a:bodyPr>
            <a:lstStyle/>
            <a:p>
              <a:r>
                <a:rPr lang="en-US" sz="2800" dirty="0">
                  <a:latin typeface="Calibri"/>
                  <a:cs typeface="Calibri"/>
                </a:rPr>
                <a:t>Credibility</a:t>
              </a:r>
            </a:p>
          </p:txBody>
        </p:sp>
      </p:grpSp>
      <p:sp>
        <p:nvSpPr>
          <p:cNvPr id="18" name="TextBox 17"/>
          <p:cNvSpPr txBox="1"/>
          <p:nvPr/>
        </p:nvSpPr>
        <p:spPr>
          <a:xfrm>
            <a:off x="2231744" y="5819407"/>
            <a:ext cx="4281237" cy="584775"/>
          </a:xfrm>
          <a:prstGeom prst="rect">
            <a:avLst/>
          </a:prstGeom>
          <a:noFill/>
        </p:spPr>
        <p:txBody>
          <a:bodyPr wrap="none" rtlCol="0">
            <a:spAutoFit/>
          </a:bodyPr>
          <a:lstStyle/>
          <a:p>
            <a:r>
              <a:rPr lang="en-US" sz="3200" dirty="0">
                <a:solidFill>
                  <a:schemeClr val="tx1"/>
                </a:solidFill>
                <a:latin typeface="Calibri"/>
                <a:cs typeface="Calibri"/>
              </a:rPr>
              <a:t>A classification problem!</a:t>
            </a:r>
          </a:p>
        </p:txBody>
      </p:sp>
    </p:spTree>
    <p:extLst>
      <p:ext uri="{BB962C8B-B14F-4D97-AF65-F5344CB8AC3E}">
        <p14:creationId xmlns:p14="http://schemas.microsoft.com/office/powerpoint/2010/main" val="118357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Honey Pot (HP)</a:t>
            </a:r>
          </a:p>
        </p:txBody>
      </p:sp>
      <p:sp>
        <p:nvSpPr>
          <p:cNvPr id="3" name="Content Placeholder 2"/>
          <p:cNvSpPr>
            <a:spLocks noGrp="1"/>
          </p:cNvSpPr>
          <p:nvPr>
            <p:ph idx="1"/>
          </p:nvPr>
        </p:nvSpPr>
        <p:spPr/>
        <p:txBody>
          <a:bodyPr/>
          <a:lstStyle/>
          <a:p>
            <a:r>
              <a:rPr lang="en-GB" dirty="0"/>
              <a:t>Non-iterative aggregation algorithm </a:t>
            </a:r>
          </a:p>
          <a:p>
            <a:pPr lvl="1"/>
            <a:r>
              <a:rPr lang="en-GB" dirty="0"/>
              <a:t>Pre-processing step</a:t>
            </a:r>
          </a:p>
          <a:p>
            <a:pPr marL="1600200" lvl="2" indent="-457200">
              <a:buFont typeface="Lucida Grande"/>
              <a:buChar char="-"/>
            </a:pPr>
            <a:r>
              <a:rPr lang="en-GB" dirty="0"/>
              <a:t>Insert webpages                           for which the labels</a:t>
            </a:r>
          </a:p>
          <a:p>
            <a:pPr lvl="3" indent="0">
              <a:buNone/>
            </a:pPr>
            <a:r>
              <a:rPr lang="en-GB" sz="2400" dirty="0"/>
              <a:t>                        are known</a:t>
            </a:r>
          </a:p>
          <a:p>
            <a:pPr marL="1600200" lvl="2" indent="-457200">
              <a:buFont typeface="Lucida Grande"/>
              <a:buChar char="-"/>
            </a:pPr>
            <a:r>
              <a:rPr lang="en-GB" dirty="0"/>
              <a:t>Remove workers and corresponding answers that fail at correctly labelling more than </a:t>
            </a:r>
            <a:r>
              <a:rPr lang="en-GB" i="1" dirty="0"/>
              <a:t>m% </a:t>
            </a:r>
            <a:r>
              <a:rPr lang="en-GB" dirty="0"/>
              <a:t>of webpages (either spammer or sloppy worker)</a:t>
            </a:r>
          </a:p>
          <a:p>
            <a:pPr marL="1200150" lvl="1" indent="-457200"/>
            <a:r>
              <a:rPr lang="en-GB" dirty="0"/>
              <a:t>Same decision rule as MD</a:t>
            </a:r>
          </a:p>
          <a:p>
            <a:pPr marL="1600200" lvl="2" indent="-457200">
              <a:buFont typeface="Lucida Grande"/>
              <a:buChar char="-"/>
            </a:pPr>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943524" y="2348880"/>
          <a:ext cx="1852612" cy="584200"/>
        </p:xfrm>
        <a:graphic>
          <a:graphicData uri="http://schemas.openxmlformats.org/presentationml/2006/ole">
            <mc:AlternateContent xmlns:mc="http://schemas.openxmlformats.org/markup-compatibility/2006">
              <mc:Choice xmlns:v="urn:schemas-microsoft-com:vml" Requires="v">
                <p:oleObj spid="_x0000_s524685" name="Equation" r:id="rId4" imgW="685800" imgH="215900" progId="Equation.3">
                  <p:embed/>
                </p:oleObj>
              </mc:Choice>
              <mc:Fallback>
                <p:oleObj name="Equation" r:id="rId4" imgW="685800" imgH="215900" progId="Equation.3">
                  <p:embed/>
                  <p:pic>
                    <p:nvPicPr>
                      <p:cNvPr id="0" name=""/>
                      <p:cNvPicPr/>
                      <p:nvPr/>
                    </p:nvPicPr>
                    <p:blipFill>
                      <a:blip r:embed="rId5"/>
                      <a:stretch>
                        <a:fillRect/>
                      </a:stretch>
                    </p:blipFill>
                    <p:spPr>
                      <a:xfrm>
                        <a:off x="3943524" y="2348880"/>
                        <a:ext cx="1852612" cy="5842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907704" y="2769204"/>
          <a:ext cx="1584176" cy="587788"/>
        </p:xfrm>
        <a:graphic>
          <a:graphicData uri="http://schemas.openxmlformats.org/presentationml/2006/ole">
            <mc:AlternateContent xmlns:mc="http://schemas.openxmlformats.org/markup-compatibility/2006">
              <mc:Choice xmlns:v="urn:schemas-microsoft-com:vml" Requires="v">
                <p:oleObj spid="_x0000_s524686" name="Equation" r:id="rId6" imgW="685800" imgH="254000" progId="Equation.3">
                  <p:embed/>
                </p:oleObj>
              </mc:Choice>
              <mc:Fallback>
                <p:oleObj name="Equation" r:id="rId6" imgW="685800" imgH="254000" progId="Equation.3">
                  <p:embed/>
                  <p:pic>
                    <p:nvPicPr>
                      <p:cNvPr id="0" name=""/>
                      <p:cNvPicPr/>
                      <p:nvPr/>
                    </p:nvPicPr>
                    <p:blipFill>
                      <a:blip r:embed="rId7"/>
                      <a:stretch>
                        <a:fillRect/>
                      </a:stretch>
                    </p:blipFill>
                    <p:spPr>
                      <a:xfrm>
                        <a:off x="1907704" y="2769204"/>
                        <a:ext cx="1584176" cy="587788"/>
                      </a:xfrm>
                      <a:prstGeom prst="rect">
                        <a:avLst/>
                      </a:prstGeom>
                    </p:spPr>
                  </p:pic>
                </p:oleObj>
              </mc:Fallback>
            </mc:AlternateContent>
          </a:graphicData>
        </a:graphic>
      </p:graphicFrame>
    </p:spTree>
    <p:extLst>
      <p:ext uri="{BB962C8B-B14F-4D97-AF65-F5344CB8AC3E}">
        <p14:creationId xmlns:p14="http://schemas.microsoft.com/office/powerpoint/2010/main" val="204624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Expectation Maximisation (EM)</a:t>
            </a:r>
            <a:endParaRPr lang="en-US" dirty="0"/>
          </a:p>
        </p:txBody>
      </p:sp>
      <p:sp>
        <p:nvSpPr>
          <p:cNvPr id="3" name="Content Placeholder 2"/>
          <p:cNvSpPr>
            <a:spLocks noGrp="1"/>
          </p:cNvSpPr>
          <p:nvPr>
            <p:ph idx="1"/>
          </p:nvPr>
        </p:nvSpPr>
        <p:spPr/>
        <p:txBody>
          <a:bodyPr/>
          <a:lstStyle/>
          <a:p>
            <a:r>
              <a:rPr lang="en-GB" dirty="0"/>
              <a:t>Iterative aggregation algorithm</a:t>
            </a:r>
          </a:p>
          <a:p>
            <a:endParaRPr lang="en-GB" dirty="0"/>
          </a:p>
          <a:p>
            <a:r>
              <a:rPr lang="en-GB" dirty="0"/>
              <a:t>Iterates in two steps</a:t>
            </a:r>
          </a:p>
          <a:p>
            <a:pPr marL="971550" lvl="1" indent="-514350">
              <a:buFont typeface="+mj-lt"/>
              <a:buAutoNum type="arabicPeriod"/>
            </a:pPr>
            <a:r>
              <a:rPr lang="en-GB" dirty="0"/>
              <a:t>E-Step: estimate the labels from the answers of workers</a:t>
            </a:r>
          </a:p>
          <a:p>
            <a:pPr marL="971550" lvl="1" indent="-514350">
              <a:buFont typeface="+mj-lt"/>
              <a:buAutoNum type="arabicPeriod"/>
            </a:pPr>
            <a:r>
              <a:rPr lang="en-GB" dirty="0"/>
              <a:t>M-Step: estimate the reliability of workers from the consistency of answers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84552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Expectation Maximisation (EM)</a:t>
            </a:r>
            <a:endParaRPr lang="en-US" dirty="0"/>
          </a:p>
        </p:txBody>
      </p:sp>
      <p:sp>
        <p:nvSpPr>
          <p:cNvPr id="3" name="Content Placeholder 2"/>
          <p:cNvSpPr>
            <a:spLocks noGrp="1"/>
          </p:cNvSpPr>
          <p:nvPr>
            <p:ph idx="1"/>
          </p:nvPr>
        </p:nvSpPr>
        <p:spPr>
          <a:xfrm>
            <a:off x="179388" y="1341438"/>
            <a:ext cx="8305800" cy="5029200"/>
          </a:xfrm>
        </p:spPr>
        <p:txBody>
          <a:bodyPr/>
          <a:lstStyle/>
          <a:p>
            <a:r>
              <a:rPr lang="en-GB" dirty="0"/>
              <a:t>(E) step: estimate                     as</a:t>
            </a:r>
          </a:p>
          <a:p>
            <a:endParaRPr lang="en-GB" dirty="0"/>
          </a:p>
          <a:p>
            <a:endParaRPr lang="en-GB" dirty="0"/>
          </a:p>
          <a:p>
            <a:endParaRPr lang="en-GB" dirty="0"/>
          </a:p>
          <a:p>
            <a:pPr marL="0" lvl="1" indent="0">
              <a:buNone/>
            </a:pPr>
            <a:r>
              <a:rPr lang="en-GB" dirty="0"/>
              <a:t>(M) step: update the expertise        as</a:t>
            </a:r>
          </a:p>
          <a:p>
            <a:endParaRPr lang="en-GB"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205349019"/>
              </p:ext>
            </p:extLst>
          </p:nvPr>
        </p:nvGraphicFramePr>
        <p:xfrm>
          <a:off x="3389561" y="1371302"/>
          <a:ext cx="1614487" cy="617538"/>
        </p:xfrm>
        <a:graphic>
          <a:graphicData uri="http://schemas.openxmlformats.org/presentationml/2006/ole">
            <mc:AlternateContent xmlns:mc="http://schemas.openxmlformats.org/markup-compatibility/2006">
              <mc:Choice xmlns:v="urn:schemas-microsoft-com:vml" Requires="v">
                <p:oleObj spid="_x0000_s537482" name="Equation" r:id="rId4" imgW="596900" imgH="228600" progId="Equation.3">
                  <p:embed/>
                </p:oleObj>
              </mc:Choice>
              <mc:Fallback>
                <p:oleObj name="Equation" r:id="rId4" imgW="596900" imgH="228600" progId="Equation.3">
                  <p:embed/>
                  <p:pic>
                    <p:nvPicPr>
                      <p:cNvPr id="0" name=""/>
                      <p:cNvPicPr/>
                      <p:nvPr/>
                    </p:nvPicPr>
                    <p:blipFill>
                      <a:blip r:embed="rId5"/>
                      <a:stretch>
                        <a:fillRect/>
                      </a:stretch>
                    </p:blipFill>
                    <p:spPr>
                      <a:xfrm>
                        <a:off x="3389561" y="1371302"/>
                        <a:ext cx="1614487" cy="617538"/>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25776670"/>
              </p:ext>
            </p:extLst>
          </p:nvPr>
        </p:nvGraphicFramePr>
        <p:xfrm>
          <a:off x="1398835" y="2133132"/>
          <a:ext cx="5595938" cy="1443037"/>
        </p:xfrm>
        <a:graphic>
          <a:graphicData uri="http://schemas.openxmlformats.org/presentationml/2006/ole">
            <mc:AlternateContent xmlns:mc="http://schemas.openxmlformats.org/markup-compatibility/2006">
              <mc:Choice xmlns:v="urn:schemas-microsoft-com:vml" Requires="v">
                <p:oleObj spid="_x0000_s537483" name="Equation" r:id="rId6" imgW="2070100" imgH="533400" progId="Equation.3">
                  <p:embed/>
                </p:oleObj>
              </mc:Choice>
              <mc:Fallback>
                <p:oleObj name="Equation" r:id="rId6" imgW="2070100" imgH="533400" progId="Equation.3">
                  <p:embed/>
                  <p:pic>
                    <p:nvPicPr>
                      <p:cNvPr id="0" name=""/>
                      <p:cNvPicPr/>
                      <p:nvPr/>
                    </p:nvPicPr>
                    <p:blipFill>
                      <a:blip r:embed="rId7"/>
                      <a:stretch>
                        <a:fillRect/>
                      </a:stretch>
                    </p:blipFill>
                    <p:spPr>
                      <a:xfrm>
                        <a:off x="1398835" y="2133132"/>
                        <a:ext cx="5595938" cy="144303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31970428"/>
              </p:ext>
            </p:extLst>
          </p:nvPr>
        </p:nvGraphicFramePr>
        <p:xfrm>
          <a:off x="4763541" y="3670222"/>
          <a:ext cx="481013" cy="584200"/>
        </p:xfrm>
        <a:graphic>
          <a:graphicData uri="http://schemas.openxmlformats.org/presentationml/2006/ole">
            <mc:AlternateContent xmlns:mc="http://schemas.openxmlformats.org/markup-compatibility/2006">
              <mc:Choice xmlns:v="urn:schemas-microsoft-com:vml" Requires="v">
                <p:oleObj spid="_x0000_s537484" name="Equation" r:id="rId8" imgW="177800" imgH="215900" progId="Equation.3">
                  <p:embed/>
                </p:oleObj>
              </mc:Choice>
              <mc:Fallback>
                <p:oleObj name="Equation" r:id="rId8" imgW="177800" imgH="215900" progId="Equation.3">
                  <p:embed/>
                  <p:pic>
                    <p:nvPicPr>
                      <p:cNvPr id="0" name=""/>
                      <p:cNvPicPr/>
                      <p:nvPr/>
                    </p:nvPicPr>
                    <p:blipFill>
                      <a:blip r:embed="rId9"/>
                      <a:stretch>
                        <a:fillRect/>
                      </a:stretch>
                    </p:blipFill>
                    <p:spPr>
                      <a:xfrm>
                        <a:off x="4763541" y="3670222"/>
                        <a:ext cx="481013" cy="584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389786402"/>
              </p:ext>
            </p:extLst>
          </p:nvPr>
        </p:nvGraphicFramePr>
        <p:xfrm>
          <a:off x="1398835" y="4254422"/>
          <a:ext cx="6731000" cy="1304925"/>
        </p:xfrm>
        <a:graphic>
          <a:graphicData uri="http://schemas.openxmlformats.org/presentationml/2006/ole">
            <mc:AlternateContent xmlns:mc="http://schemas.openxmlformats.org/markup-compatibility/2006">
              <mc:Choice xmlns:v="urn:schemas-microsoft-com:vml" Requires="v">
                <p:oleObj spid="_x0000_s537485" name="Equation" r:id="rId10" imgW="2489200" imgH="482600" progId="Equation.3">
                  <p:embed/>
                </p:oleObj>
              </mc:Choice>
              <mc:Fallback>
                <p:oleObj name="Equation" r:id="rId10" imgW="2489200" imgH="482600" progId="Equation.3">
                  <p:embed/>
                  <p:pic>
                    <p:nvPicPr>
                      <p:cNvPr id="0" name=""/>
                      <p:cNvPicPr/>
                      <p:nvPr/>
                    </p:nvPicPr>
                    <p:blipFill>
                      <a:blip r:embed="rId11"/>
                      <a:stretch>
                        <a:fillRect/>
                      </a:stretch>
                    </p:blipFill>
                    <p:spPr>
                      <a:xfrm>
                        <a:off x="1398835" y="4254422"/>
                        <a:ext cx="6731000" cy="1304925"/>
                      </a:xfrm>
                      <a:prstGeom prst="rect">
                        <a:avLst/>
                      </a:prstGeom>
                    </p:spPr>
                  </p:pic>
                </p:oleObj>
              </mc:Fallback>
            </mc:AlternateContent>
          </a:graphicData>
        </a:graphic>
      </p:graphicFrame>
      <p:grpSp>
        <p:nvGrpSpPr>
          <p:cNvPr id="9" name="Group 8"/>
          <p:cNvGrpSpPr/>
          <p:nvPr/>
        </p:nvGrpSpPr>
        <p:grpSpPr>
          <a:xfrm>
            <a:off x="395536" y="5566484"/>
            <a:ext cx="4608511" cy="584200"/>
            <a:chOff x="2492772" y="4465638"/>
            <a:chExt cx="4608511" cy="584200"/>
          </a:xfrm>
        </p:grpSpPr>
        <p:graphicFrame>
          <p:nvGraphicFramePr>
            <p:cNvPr id="10" name="Object 9"/>
            <p:cNvGraphicFramePr>
              <a:graphicFrameLocks noChangeAspect="1"/>
            </p:cNvGraphicFramePr>
            <p:nvPr>
              <p:extLst/>
            </p:nvPr>
          </p:nvGraphicFramePr>
          <p:xfrm>
            <a:off x="2492772" y="4465638"/>
            <a:ext cx="479425" cy="584200"/>
          </p:xfrm>
          <a:graphic>
            <a:graphicData uri="http://schemas.openxmlformats.org/presentationml/2006/ole">
              <mc:AlternateContent xmlns:mc="http://schemas.openxmlformats.org/markup-compatibility/2006">
                <mc:Choice xmlns:v="urn:schemas-microsoft-com:vml" Requires="v">
                  <p:oleObj spid="_x0000_s537486" name="Equation" r:id="rId12" imgW="177800" imgH="215900" progId="Equation.3">
                    <p:embed/>
                  </p:oleObj>
                </mc:Choice>
                <mc:Fallback>
                  <p:oleObj name="Equation" r:id="rId12" imgW="177800" imgH="215900" progId="Equation.3">
                    <p:embed/>
                    <p:pic>
                      <p:nvPicPr>
                        <p:cNvPr id="0" name=""/>
                        <p:cNvPicPr/>
                        <p:nvPr/>
                      </p:nvPicPr>
                      <p:blipFill>
                        <a:blip r:embed="rId13"/>
                        <a:stretch>
                          <a:fillRect/>
                        </a:stretch>
                      </p:blipFill>
                      <p:spPr>
                        <a:xfrm>
                          <a:off x="2492772" y="4465638"/>
                          <a:ext cx="479425" cy="584200"/>
                        </a:xfrm>
                        <a:prstGeom prst="rect">
                          <a:avLst/>
                        </a:prstGeom>
                      </p:spPr>
                    </p:pic>
                  </p:oleObj>
                </mc:Fallback>
              </mc:AlternateContent>
            </a:graphicData>
          </a:graphic>
        </p:graphicFrame>
        <p:sp>
          <p:nvSpPr>
            <p:cNvPr id="11" name="TextBox 10"/>
            <p:cNvSpPr txBox="1"/>
            <p:nvPr/>
          </p:nvSpPr>
          <p:spPr>
            <a:xfrm>
              <a:off x="3419871" y="4507486"/>
              <a:ext cx="3681412" cy="461665"/>
            </a:xfrm>
            <a:prstGeom prst="rect">
              <a:avLst/>
            </a:prstGeom>
            <a:noFill/>
          </p:spPr>
          <p:txBody>
            <a:bodyPr wrap="square" rtlCol="0">
              <a:spAutoFit/>
            </a:bodyPr>
            <a:lstStyle/>
            <a:p>
              <a:pPr algn="l"/>
              <a:r>
                <a:rPr lang="en-GB" sz="2400" dirty="0">
                  <a:latin typeface="Calibri"/>
                  <a:cs typeface="Calibri"/>
                </a:rPr>
                <a:t>expertise of worker </a:t>
              </a:r>
              <a:r>
                <a:rPr lang="en-GB" sz="2400" i="1" dirty="0" err="1">
                  <a:latin typeface="Calibri"/>
                  <a:cs typeface="Calibri"/>
                </a:rPr>
                <a:t>i</a:t>
              </a:r>
              <a:endParaRPr lang="en-GB" sz="2400" i="1" dirty="0">
                <a:latin typeface="Calibri"/>
                <a:cs typeface="Calibri"/>
              </a:endParaRPr>
            </a:p>
          </p:txBody>
        </p:sp>
      </p:grpSp>
      <p:grpSp>
        <p:nvGrpSpPr>
          <p:cNvPr id="12" name="Group 11"/>
          <p:cNvGrpSpPr/>
          <p:nvPr/>
        </p:nvGrpSpPr>
        <p:grpSpPr>
          <a:xfrm>
            <a:off x="395536" y="6079393"/>
            <a:ext cx="5259982" cy="482894"/>
            <a:chOff x="2459038" y="4551363"/>
            <a:chExt cx="5259982" cy="482894"/>
          </a:xfrm>
        </p:grpSpPr>
        <p:graphicFrame>
          <p:nvGraphicFramePr>
            <p:cNvPr id="13" name="Object 12"/>
            <p:cNvGraphicFramePr>
              <a:graphicFrameLocks noChangeAspect="1"/>
            </p:cNvGraphicFramePr>
            <p:nvPr>
              <p:extLst/>
            </p:nvPr>
          </p:nvGraphicFramePr>
          <p:xfrm>
            <a:off x="2459038" y="4551363"/>
            <a:ext cx="547687" cy="411162"/>
          </p:xfrm>
          <a:graphic>
            <a:graphicData uri="http://schemas.openxmlformats.org/presentationml/2006/ole">
              <mc:AlternateContent xmlns:mc="http://schemas.openxmlformats.org/markup-compatibility/2006">
                <mc:Choice xmlns:v="urn:schemas-microsoft-com:vml" Requires="v">
                  <p:oleObj spid="_x0000_s537487" name="Equation" r:id="rId14" imgW="203200" imgH="152400" progId="Equation.3">
                    <p:embed/>
                  </p:oleObj>
                </mc:Choice>
                <mc:Fallback>
                  <p:oleObj name="Equation" r:id="rId14" imgW="203200" imgH="152400" progId="Equation.3">
                    <p:embed/>
                    <p:pic>
                      <p:nvPicPr>
                        <p:cNvPr id="0" name=""/>
                        <p:cNvPicPr/>
                        <p:nvPr/>
                      </p:nvPicPr>
                      <p:blipFill>
                        <a:blip r:embed="rId15"/>
                        <a:stretch>
                          <a:fillRect/>
                        </a:stretch>
                      </p:blipFill>
                      <p:spPr>
                        <a:xfrm>
                          <a:off x="2459038" y="4551363"/>
                          <a:ext cx="547687" cy="411162"/>
                        </a:xfrm>
                        <a:prstGeom prst="rect">
                          <a:avLst/>
                        </a:prstGeom>
                      </p:spPr>
                    </p:pic>
                  </p:oleObj>
                </mc:Fallback>
              </mc:AlternateContent>
            </a:graphicData>
          </a:graphic>
        </p:graphicFrame>
        <p:sp>
          <p:nvSpPr>
            <p:cNvPr id="14" name="TextBox 13"/>
            <p:cNvSpPr txBox="1"/>
            <p:nvPr/>
          </p:nvSpPr>
          <p:spPr>
            <a:xfrm>
              <a:off x="3419872" y="4572592"/>
              <a:ext cx="4299148" cy="461665"/>
            </a:xfrm>
            <a:prstGeom prst="rect">
              <a:avLst/>
            </a:prstGeom>
            <a:noFill/>
          </p:spPr>
          <p:txBody>
            <a:bodyPr wrap="square" rtlCol="0">
              <a:spAutoFit/>
            </a:bodyPr>
            <a:lstStyle/>
            <a:p>
              <a:pPr algn="l"/>
              <a:r>
                <a:rPr lang="en-GB" sz="2400" dirty="0">
                  <a:latin typeface="Calibri"/>
                  <a:cs typeface="Calibri"/>
                </a:rPr>
                <a:t>number of webpages to label</a:t>
              </a:r>
              <a:endParaRPr lang="en-GB" sz="2400" i="1" dirty="0">
                <a:latin typeface="Calibri"/>
                <a:cs typeface="Calibri"/>
              </a:endParaRPr>
            </a:p>
          </p:txBody>
        </p:sp>
      </p:grpSp>
    </p:spTree>
    <p:extLst>
      <p:ext uri="{BB962C8B-B14F-4D97-AF65-F5344CB8AC3E}">
        <p14:creationId xmlns:p14="http://schemas.microsoft.com/office/powerpoint/2010/main" val="125337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96F6-50EC-984B-A486-EE5F552C0DBE}"/>
              </a:ext>
            </a:extLst>
          </p:cNvPr>
          <p:cNvSpPr>
            <a:spLocks noGrp="1"/>
          </p:cNvSpPr>
          <p:nvPr>
            <p:ph type="title"/>
          </p:nvPr>
        </p:nvSpPr>
        <p:spPr/>
        <p:txBody>
          <a:bodyPr/>
          <a:lstStyle/>
          <a:p>
            <a:r>
              <a:rPr lang="en-GB" dirty="0"/>
              <a:t>Expectation Maximisation (EM)</a:t>
            </a:r>
            <a:endParaRPr lang="en-US" dirty="0"/>
          </a:p>
        </p:txBody>
      </p:sp>
      <p:sp>
        <p:nvSpPr>
          <p:cNvPr id="4" name="Footer Placeholder 3">
            <a:extLst>
              <a:ext uri="{FF2B5EF4-FFF2-40B4-BE49-F238E27FC236}">
                <a16:creationId xmlns:a16="http://schemas.microsoft.com/office/drawing/2014/main" id="{2BEF1C39-83FE-394E-9232-671F15AE25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Table 4">
            <a:extLst>
              <a:ext uri="{FF2B5EF4-FFF2-40B4-BE49-F238E27FC236}">
                <a16:creationId xmlns:a16="http://schemas.microsoft.com/office/drawing/2014/main" id="{B16A142D-7E50-3B44-8504-969B894A8A3A}"/>
              </a:ext>
            </a:extLst>
          </p:cNvPr>
          <p:cNvGraphicFramePr>
            <a:graphicFrameLocks noGrp="1"/>
          </p:cNvGraphicFramePr>
          <p:nvPr>
            <p:extLst>
              <p:ext uri="{D42A27DB-BD31-4B8C-83A1-F6EECF244321}">
                <p14:modId xmlns:p14="http://schemas.microsoft.com/office/powerpoint/2010/main" val="2744244654"/>
              </p:ext>
            </p:extLst>
          </p:nvPr>
        </p:nvGraphicFramePr>
        <p:xfrm>
          <a:off x="134871" y="1995832"/>
          <a:ext cx="8145459" cy="1508760"/>
        </p:xfrm>
        <a:graphic>
          <a:graphicData uri="http://schemas.openxmlformats.org/drawingml/2006/table">
            <a:tbl>
              <a:tblPr/>
              <a:tblGrid>
                <a:gridCol w="1163637">
                  <a:extLst>
                    <a:ext uri="{9D8B030D-6E8A-4147-A177-3AD203B41FA5}">
                      <a16:colId xmlns:a16="http://schemas.microsoft.com/office/drawing/2014/main" val="4172146879"/>
                    </a:ext>
                  </a:extLst>
                </a:gridCol>
                <a:gridCol w="1163637">
                  <a:extLst>
                    <a:ext uri="{9D8B030D-6E8A-4147-A177-3AD203B41FA5}">
                      <a16:colId xmlns:a16="http://schemas.microsoft.com/office/drawing/2014/main" val="354037229"/>
                    </a:ext>
                  </a:extLst>
                </a:gridCol>
                <a:gridCol w="1163637">
                  <a:extLst>
                    <a:ext uri="{9D8B030D-6E8A-4147-A177-3AD203B41FA5}">
                      <a16:colId xmlns:a16="http://schemas.microsoft.com/office/drawing/2014/main" val="1829401202"/>
                    </a:ext>
                  </a:extLst>
                </a:gridCol>
                <a:gridCol w="1163637">
                  <a:extLst>
                    <a:ext uri="{9D8B030D-6E8A-4147-A177-3AD203B41FA5}">
                      <a16:colId xmlns:a16="http://schemas.microsoft.com/office/drawing/2014/main" val="3344055017"/>
                    </a:ext>
                  </a:extLst>
                </a:gridCol>
                <a:gridCol w="1163637">
                  <a:extLst>
                    <a:ext uri="{9D8B030D-6E8A-4147-A177-3AD203B41FA5}">
                      <a16:colId xmlns:a16="http://schemas.microsoft.com/office/drawing/2014/main" val="949347794"/>
                    </a:ext>
                  </a:extLst>
                </a:gridCol>
                <a:gridCol w="1163637">
                  <a:extLst>
                    <a:ext uri="{9D8B030D-6E8A-4147-A177-3AD203B41FA5}">
                      <a16:colId xmlns:a16="http://schemas.microsoft.com/office/drawing/2014/main" val="3311549328"/>
                    </a:ext>
                  </a:extLst>
                </a:gridCol>
                <a:gridCol w="1163637">
                  <a:extLst>
                    <a:ext uri="{9D8B030D-6E8A-4147-A177-3AD203B41FA5}">
                      <a16:colId xmlns:a16="http://schemas.microsoft.com/office/drawing/2014/main" val="3505291164"/>
                    </a:ext>
                  </a:extLst>
                </a:gridCol>
              </a:tblGrid>
              <a:tr h="266316">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rtl="0" fontAlgn="t"/>
                      <a:r>
                        <a:rPr lang="en-US" sz="1600" b="1" dirty="0">
                          <a:solidFill>
                            <a:srgbClr val="000000"/>
                          </a:solidFill>
                          <a:effectLst/>
                          <a:latin typeface="Calibri" panose="020F0502020204030204" pitchFamily="34" charset="0"/>
                        </a:rPr>
                        <a:t>Webpages (x)</a:t>
                      </a:r>
                    </a:p>
                  </a:txBody>
                  <a:tcPr marL="28575" marR="28575" marT="19050" marB="19050">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808DA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388627"/>
                  </a:ext>
                </a:extLst>
              </a:tr>
              <a:tr h="142860">
                <a:tc>
                  <a:txBody>
                    <a:bodyPr/>
                    <a:lstStyle/>
                    <a:p>
                      <a:pPr rtl="0" fontAlgn="t"/>
                      <a:endParaRPr lang="en-US">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r>
                        <a:rPr lang="en-US" sz="1100" b="0" u="sng" dirty="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diet.com</a:t>
                      </a:r>
                      <a:endParaRPr lang="en-US" sz="1100" b="0" u="sng" dirty="0">
                        <a:solidFill>
                          <a:schemeClr val="tx1"/>
                        </a:solidFill>
                        <a:effectLst/>
                        <a:latin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100" b="0" u="sng" dirty="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health.com</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climate.nasa.gov</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t"/>
                      <a:r>
                        <a:rPr lang="en-US" sz="1100" b="0" u="sng" dirty="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climate.org</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climatechange.net</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636972"/>
                  </a:ext>
                </a:extLst>
              </a:tr>
              <a:tr h="188370">
                <a:tc rowSpan="4">
                  <a:txBody>
                    <a:bodyPr/>
                    <a:lstStyle/>
                    <a:p>
                      <a:pPr algn="ctr" rtl="0" fontAlgn="b"/>
                      <a:r>
                        <a:rPr lang="en-US" sz="1800" b="1" dirty="0">
                          <a:solidFill>
                            <a:srgbClr val="000000"/>
                          </a:solidFill>
                          <a:effectLst/>
                          <a:latin typeface="Calibri" panose="020F0502020204030204" pitchFamily="34" charset="0"/>
                        </a:rPr>
                        <a:t>Workers </a:t>
                      </a:r>
                      <a:br>
                        <a:rPr lang="en-US" sz="1800" b="1" dirty="0">
                          <a:solidFill>
                            <a:srgbClr val="000000"/>
                          </a:solidFill>
                          <a:effectLst/>
                          <a:latin typeface="Calibri" panose="020F0502020204030204" pitchFamily="34" charset="0"/>
                        </a:rPr>
                      </a:br>
                      <a:r>
                        <a:rPr lang="en-US" sz="1800" b="1" dirty="0">
                          <a:solidFill>
                            <a:srgbClr val="000000"/>
                          </a:solidFill>
                          <a:effectLst/>
                          <a:latin typeface="Calibri" panose="020F0502020204030204" pitchFamily="34" charset="0"/>
                        </a:rPr>
                        <a:t>(w)</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08DA0"/>
                    </a:solidFill>
                  </a:tcPr>
                </a:tc>
                <a:tc>
                  <a:txBody>
                    <a:bodyPr/>
                    <a:lstStyle/>
                    <a:p>
                      <a:pPr algn="ctr" rtl="0" fontAlgn="b"/>
                      <a:r>
                        <a:rPr lang="en-US" sz="1200" b="0" dirty="0">
                          <a:solidFill>
                            <a:srgbClr val="000000"/>
                          </a:solidFill>
                          <a:effectLst/>
                          <a:latin typeface="Calibri" panose="020F0502020204030204" pitchFamily="34" charset="0"/>
                        </a:rPr>
                        <a:t>W1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2505782"/>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0890726"/>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FF0000"/>
                          </a:solidFill>
                          <a:effectLst/>
                          <a:latin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008040"/>
                          </a:solidFill>
                          <a:effectLst/>
                          <a:latin typeface="Calibri" panose="020F0502020204030204" pitchFamily="34" charset="0"/>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6212118"/>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dirty="0">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367453"/>
                  </a:ext>
                </a:extLst>
              </a:tr>
            </a:tbl>
          </a:graphicData>
        </a:graphic>
      </p:graphicFrame>
      <p:sp>
        <p:nvSpPr>
          <p:cNvPr id="8" name="Rectangle 7">
            <a:extLst>
              <a:ext uri="{FF2B5EF4-FFF2-40B4-BE49-F238E27FC236}">
                <a16:creationId xmlns:a16="http://schemas.microsoft.com/office/drawing/2014/main" id="{6BD929DB-FC87-2A47-900E-189BE911852C}"/>
              </a:ext>
            </a:extLst>
          </p:cNvPr>
          <p:cNvSpPr/>
          <p:nvPr/>
        </p:nvSpPr>
        <p:spPr>
          <a:xfrm>
            <a:off x="6457" y="3727790"/>
            <a:ext cx="1182953" cy="461665"/>
          </a:xfrm>
          <a:prstGeom prst="rect">
            <a:avLst/>
          </a:prstGeom>
        </p:spPr>
        <p:txBody>
          <a:bodyPr wrap="none">
            <a:spAutoFit/>
          </a:bodyPr>
          <a:lstStyle/>
          <a:p>
            <a:r>
              <a:rPr lang="en-GB" sz="2000" dirty="0">
                <a:solidFill>
                  <a:srgbClr val="FF0000"/>
                </a:solidFill>
              </a:rPr>
              <a:t>(E) </a:t>
            </a:r>
            <a:r>
              <a:rPr lang="en-GB" sz="2400" dirty="0">
                <a:solidFill>
                  <a:srgbClr val="FF0000"/>
                </a:solidFill>
              </a:rPr>
              <a:t>step</a:t>
            </a:r>
            <a:r>
              <a:rPr lang="en-GB" sz="2000" dirty="0">
                <a:solidFill>
                  <a:srgbClr val="FF0000"/>
                </a:solidFill>
              </a:rPr>
              <a:t>: </a:t>
            </a:r>
            <a:endParaRPr lang="en-US" sz="2000" dirty="0">
              <a:solidFill>
                <a:srgbClr val="FF0000"/>
              </a:solidFill>
            </a:endParaRPr>
          </a:p>
        </p:txBody>
      </p:sp>
      <p:graphicFrame>
        <p:nvGraphicFramePr>
          <p:cNvPr id="10" name="Table 9">
            <a:extLst>
              <a:ext uri="{FF2B5EF4-FFF2-40B4-BE49-F238E27FC236}">
                <a16:creationId xmlns:a16="http://schemas.microsoft.com/office/drawing/2014/main" id="{F3AB46AF-C166-8547-84E1-537AB195552C}"/>
              </a:ext>
            </a:extLst>
          </p:cNvPr>
          <p:cNvGraphicFramePr>
            <a:graphicFrameLocks noGrp="1"/>
          </p:cNvGraphicFramePr>
          <p:nvPr>
            <p:extLst>
              <p:ext uri="{D42A27DB-BD31-4B8C-83A1-F6EECF244321}">
                <p14:modId xmlns:p14="http://schemas.microsoft.com/office/powerpoint/2010/main" val="2382001137"/>
              </p:ext>
            </p:extLst>
          </p:nvPr>
        </p:nvGraphicFramePr>
        <p:xfrm>
          <a:off x="1296918" y="3792119"/>
          <a:ext cx="6983412" cy="624840"/>
        </p:xfrm>
        <a:graphic>
          <a:graphicData uri="http://schemas.openxmlformats.org/drawingml/2006/table">
            <a:tbl>
              <a:tblPr/>
              <a:tblGrid>
                <a:gridCol w="1163902">
                  <a:extLst>
                    <a:ext uri="{9D8B030D-6E8A-4147-A177-3AD203B41FA5}">
                      <a16:colId xmlns:a16="http://schemas.microsoft.com/office/drawing/2014/main" val="336297167"/>
                    </a:ext>
                  </a:extLst>
                </a:gridCol>
                <a:gridCol w="1163902">
                  <a:extLst>
                    <a:ext uri="{9D8B030D-6E8A-4147-A177-3AD203B41FA5}">
                      <a16:colId xmlns:a16="http://schemas.microsoft.com/office/drawing/2014/main" val="2067056101"/>
                    </a:ext>
                  </a:extLst>
                </a:gridCol>
                <a:gridCol w="1163902">
                  <a:extLst>
                    <a:ext uri="{9D8B030D-6E8A-4147-A177-3AD203B41FA5}">
                      <a16:colId xmlns:a16="http://schemas.microsoft.com/office/drawing/2014/main" val="3152936711"/>
                    </a:ext>
                  </a:extLst>
                </a:gridCol>
                <a:gridCol w="1163902">
                  <a:extLst>
                    <a:ext uri="{9D8B030D-6E8A-4147-A177-3AD203B41FA5}">
                      <a16:colId xmlns:a16="http://schemas.microsoft.com/office/drawing/2014/main" val="3096011538"/>
                    </a:ext>
                  </a:extLst>
                </a:gridCol>
                <a:gridCol w="1163902">
                  <a:extLst>
                    <a:ext uri="{9D8B030D-6E8A-4147-A177-3AD203B41FA5}">
                      <a16:colId xmlns:a16="http://schemas.microsoft.com/office/drawing/2014/main" val="3640640062"/>
                    </a:ext>
                  </a:extLst>
                </a:gridCol>
                <a:gridCol w="1163902">
                  <a:extLst>
                    <a:ext uri="{9D8B030D-6E8A-4147-A177-3AD203B41FA5}">
                      <a16:colId xmlns:a16="http://schemas.microsoft.com/office/drawing/2014/main" val="1645154003"/>
                    </a:ext>
                  </a:extLst>
                </a:gridCol>
              </a:tblGrid>
              <a:tr h="200025">
                <a:tc>
                  <a:txBody>
                    <a:bodyPr/>
                    <a:lstStyle/>
                    <a:p>
                      <a:pPr algn="ctr" rtl="0" fontAlgn="b"/>
                      <a:r>
                        <a:rPr lang="en-US" sz="1600" b="0" i="1" dirty="0">
                          <a:effectLst/>
                          <a:latin typeface="Calibri" panose="020F0502020204030204" pitchFamily="34" charset="0"/>
                          <a:cs typeface="Calibri" panose="020F0502020204030204" pitchFamily="34" charset="0"/>
                        </a:rPr>
                        <a:t>P(x=0)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9285924"/>
                  </a:ext>
                </a:extLst>
              </a:tr>
              <a:tr h="200025">
                <a:tc>
                  <a:txBody>
                    <a:bodyPr/>
                    <a:lstStyle/>
                    <a:p>
                      <a:pPr algn="ctr" rtl="0" fontAlgn="b"/>
                      <a:r>
                        <a:rPr lang="en-US" sz="1600" b="0" i="1" dirty="0">
                          <a:effectLst/>
                          <a:latin typeface="Calibri" panose="020F0502020204030204" pitchFamily="34" charset="0"/>
                          <a:cs typeface="Calibri" panose="020F0502020204030204" pitchFamily="34" charset="0"/>
                        </a:rPr>
                        <a:t>P(x=1)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177690"/>
                  </a:ext>
                </a:extLst>
              </a:tr>
            </a:tbl>
          </a:graphicData>
        </a:graphic>
      </p:graphicFrame>
      <p:graphicFrame>
        <p:nvGraphicFramePr>
          <p:cNvPr id="11" name="Object 10">
            <a:extLst>
              <a:ext uri="{FF2B5EF4-FFF2-40B4-BE49-F238E27FC236}">
                <a16:creationId xmlns:a16="http://schemas.microsoft.com/office/drawing/2014/main" id="{00BBD7C4-40F1-1A40-8CAC-3425ECD406B5}"/>
              </a:ext>
            </a:extLst>
          </p:cNvPr>
          <p:cNvGraphicFramePr>
            <a:graphicFrameLocks noChangeAspect="1"/>
          </p:cNvGraphicFramePr>
          <p:nvPr>
            <p:extLst>
              <p:ext uri="{D42A27DB-BD31-4B8C-83A1-F6EECF244321}">
                <p14:modId xmlns:p14="http://schemas.microsoft.com/office/powerpoint/2010/main" val="1254345709"/>
              </p:ext>
            </p:extLst>
          </p:nvPr>
        </p:nvGraphicFramePr>
        <p:xfrm>
          <a:off x="78721" y="4183933"/>
          <a:ext cx="1038423" cy="397195"/>
        </p:xfrm>
        <a:graphic>
          <a:graphicData uri="http://schemas.openxmlformats.org/presentationml/2006/ole">
            <mc:AlternateContent xmlns:mc="http://schemas.openxmlformats.org/markup-compatibility/2006">
              <mc:Choice xmlns:v="urn:schemas-microsoft-com:vml" Requires="v">
                <p:oleObj spid="_x0000_s550989" name="Equation" r:id="rId8" imgW="596900" imgH="228600" progId="Equation.3">
                  <p:embed/>
                </p:oleObj>
              </mc:Choice>
              <mc:Fallback>
                <p:oleObj name="Equation" r:id="rId8" imgW="596900" imgH="228600" progId="Equation.3">
                  <p:embed/>
                  <p:pic>
                    <p:nvPicPr>
                      <p:cNvPr id="5" name="Object 4"/>
                      <p:cNvPicPr/>
                      <p:nvPr/>
                    </p:nvPicPr>
                    <p:blipFill>
                      <a:blip r:embed="rId9"/>
                      <a:stretch>
                        <a:fillRect/>
                      </a:stretch>
                    </p:blipFill>
                    <p:spPr>
                      <a:xfrm>
                        <a:off x="78721" y="4183933"/>
                        <a:ext cx="1038423" cy="397195"/>
                      </a:xfrm>
                      <a:prstGeom prst="rect">
                        <a:avLst/>
                      </a:prstGeom>
                    </p:spPr>
                  </p:pic>
                </p:oleObj>
              </mc:Fallback>
            </mc:AlternateContent>
          </a:graphicData>
        </a:graphic>
      </p:graphicFrame>
      <p:graphicFrame>
        <p:nvGraphicFramePr>
          <p:cNvPr id="12" name="Table 11">
            <a:extLst>
              <a:ext uri="{FF2B5EF4-FFF2-40B4-BE49-F238E27FC236}">
                <a16:creationId xmlns:a16="http://schemas.microsoft.com/office/drawing/2014/main" id="{948B61E0-DDEF-0A4D-B695-5987006E0B3D}"/>
              </a:ext>
            </a:extLst>
          </p:cNvPr>
          <p:cNvGraphicFramePr>
            <a:graphicFrameLocks noGrp="1"/>
          </p:cNvGraphicFramePr>
          <p:nvPr>
            <p:extLst>
              <p:ext uri="{D42A27DB-BD31-4B8C-83A1-F6EECF244321}">
                <p14:modId xmlns:p14="http://schemas.microsoft.com/office/powerpoint/2010/main" val="1573364148"/>
              </p:ext>
            </p:extLst>
          </p:nvPr>
        </p:nvGraphicFramePr>
        <p:xfrm>
          <a:off x="8474738" y="2338732"/>
          <a:ext cx="461963" cy="1165860"/>
        </p:xfrm>
        <a:graphic>
          <a:graphicData uri="http://schemas.openxmlformats.org/drawingml/2006/table">
            <a:tbl>
              <a:tblPr/>
              <a:tblGrid>
                <a:gridCol w="461963">
                  <a:extLst>
                    <a:ext uri="{9D8B030D-6E8A-4147-A177-3AD203B41FA5}">
                      <a16:colId xmlns:a16="http://schemas.microsoft.com/office/drawing/2014/main" val="2227710844"/>
                    </a:ext>
                  </a:extLst>
                </a:gridCol>
              </a:tblGrid>
              <a:tr h="200025">
                <a:tc>
                  <a:txBody>
                    <a:bodyPr/>
                    <a:lstStyle/>
                    <a:p>
                      <a:pPr algn="ctr" rtl="0" fontAlgn="b"/>
                      <a:r>
                        <a:rPr lang="en-US" sz="1600" b="0" i="1" dirty="0" err="1">
                          <a:effectLst/>
                          <a:latin typeface="Calibri" panose="020F0502020204030204" pitchFamily="34" charset="0"/>
                          <a:cs typeface="Calibri" panose="020F0502020204030204" pitchFamily="34" charset="0"/>
                        </a:rPr>
                        <a:t>w</a:t>
                      </a:r>
                      <a:r>
                        <a:rPr lang="en-US" sz="1600" b="0" i="1" baseline="-25000" dirty="0" err="1">
                          <a:effectLst/>
                          <a:latin typeface="Calibri" panose="020F0502020204030204" pitchFamily="34" charset="0"/>
                          <a:cs typeface="Calibri" panose="020F0502020204030204" pitchFamily="34" charset="0"/>
                        </a:rPr>
                        <a:t>i</a:t>
                      </a:r>
                      <a:endParaRPr lang="en-US" sz="1600" b="0" i="1" baseline="-25000" dirty="0">
                        <a:effectLst/>
                        <a:latin typeface="Calibri" panose="020F0502020204030204" pitchFamily="34" charset="0"/>
                        <a:cs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969487"/>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69671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02210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357160"/>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057667"/>
                  </a:ext>
                </a:extLst>
              </a:tr>
            </a:tbl>
          </a:graphicData>
        </a:graphic>
      </p:graphicFrame>
      <p:graphicFrame>
        <p:nvGraphicFramePr>
          <p:cNvPr id="14" name="Object 13">
            <a:extLst>
              <a:ext uri="{FF2B5EF4-FFF2-40B4-BE49-F238E27FC236}">
                <a16:creationId xmlns:a16="http://schemas.microsoft.com/office/drawing/2014/main" id="{0665A440-674D-6C48-90F8-935566F72BAA}"/>
              </a:ext>
            </a:extLst>
          </p:cNvPr>
          <p:cNvGraphicFramePr>
            <a:graphicFrameLocks noChangeAspect="1"/>
          </p:cNvGraphicFramePr>
          <p:nvPr>
            <p:extLst>
              <p:ext uri="{D42A27DB-BD31-4B8C-83A1-F6EECF244321}">
                <p14:modId xmlns:p14="http://schemas.microsoft.com/office/powerpoint/2010/main" val="3674660015"/>
              </p:ext>
            </p:extLst>
          </p:nvPr>
        </p:nvGraphicFramePr>
        <p:xfrm>
          <a:off x="1835696" y="4628686"/>
          <a:ext cx="5595938" cy="1443037"/>
        </p:xfrm>
        <a:graphic>
          <a:graphicData uri="http://schemas.openxmlformats.org/presentationml/2006/ole">
            <mc:AlternateContent xmlns:mc="http://schemas.openxmlformats.org/markup-compatibility/2006">
              <mc:Choice xmlns:v="urn:schemas-microsoft-com:vml" Requires="v">
                <p:oleObj spid="_x0000_s550990" name="Equation" r:id="rId10" imgW="2070100" imgH="533400" progId="Equation.3">
                  <p:embed/>
                </p:oleObj>
              </mc:Choice>
              <mc:Fallback>
                <p:oleObj name="Equation" r:id="rId10" imgW="2070100" imgH="533400" progId="Equation.3">
                  <p:embed/>
                  <p:pic>
                    <p:nvPicPr>
                      <p:cNvPr id="6" name="Object 5"/>
                      <p:cNvPicPr/>
                      <p:nvPr/>
                    </p:nvPicPr>
                    <p:blipFill>
                      <a:blip r:embed="rId11"/>
                      <a:stretch>
                        <a:fillRect/>
                      </a:stretch>
                    </p:blipFill>
                    <p:spPr>
                      <a:xfrm>
                        <a:off x="1835696" y="4628686"/>
                        <a:ext cx="5595938" cy="1443037"/>
                      </a:xfrm>
                      <a:prstGeom prst="rect">
                        <a:avLst/>
                      </a:prstGeom>
                    </p:spPr>
                  </p:pic>
                </p:oleObj>
              </mc:Fallback>
            </mc:AlternateContent>
          </a:graphicData>
        </a:graphic>
      </p:graphicFrame>
    </p:spTree>
    <p:extLst>
      <p:ext uri="{BB962C8B-B14F-4D97-AF65-F5344CB8AC3E}">
        <p14:creationId xmlns:p14="http://schemas.microsoft.com/office/powerpoint/2010/main" val="6032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4A7913-43FE-AA49-9AE8-FCB38E5B54BA}"/>
              </a:ext>
            </a:extLst>
          </p:cNvPr>
          <p:cNvSpPr>
            <a:spLocks noGrp="1"/>
          </p:cNvSpPr>
          <p:nvPr>
            <p:ph type="title"/>
          </p:nvPr>
        </p:nvSpPr>
        <p:spPr>
          <a:xfrm>
            <a:off x="152400" y="304800"/>
            <a:ext cx="8305800" cy="914400"/>
          </a:xfrm>
        </p:spPr>
        <p:txBody>
          <a:bodyPr/>
          <a:lstStyle/>
          <a:p>
            <a:r>
              <a:rPr lang="en-GB" dirty="0"/>
              <a:t>Expectation Maximisation (EM)</a:t>
            </a:r>
            <a:endParaRPr lang="en-US" dirty="0"/>
          </a:p>
        </p:txBody>
      </p:sp>
      <p:sp>
        <p:nvSpPr>
          <p:cNvPr id="6" name="Footer Placeholder 3">
            <a:extLst>
              <a:ext uri="{FF2B5EF4-FFF2-40B4-BE49-F238E27FC236}">
                <a16:creationId xmlns:a16="http://schemas.microsoft.com/office/drawing/2014/main" id="{CA9EBAED-A844-8E4E-9C0B-E0225AD23816}"/>
              </a:ext>
            </a:extLst>
          </p:cNvPr>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graphicFrame>
        <p:nvGraphicFramePr>
          <p:cNvPr id="7" name="Table 6">
            <a:extLst>
              <a:ext uri="{FF2B5EF4-FFF2-40B4-BE49-F238E27FC236}">
                <a16:creationId xmlns:a16="http://schemas.microsoft.com/office/drawing/2014/main" id="{660CB92A-7305-7C4F-BDE2-06F1F1353F38}"/>
              </a:ext>
            </a:extLst>
          </p:cNvPr>
          <p:cNvGraphicFramePr>
            <a:graphicFrameLocks noGrp="1"/>
          </p:cNvGraphicFramePr>
          <p:nvPr>
            <p:extLst>
              <p:ext uri="{D42A27DB-BD31-4B8C-83A1-F6EECF244321}">
                <p14:modId xmlns:p14="http://schemas.microsoft.com/office/powerpoint/2010/main" val="1681413975"/>
              </p:ext>
            </p:extLst>
          </p:nvPr>
        </p:nvGraphicFramePr>
        <p:xfrm>
          <a:off x="134871" y="1995832"/>
          <a:ext cx="8145459" cy="1508760"/>
        </p:xfrm>
        <a:graphic>
          <a:graphicData uri="http://schemas.openxmlformats.org/drawingml/2006/table">
            <a:tbl>
              <a:tblPr/>
              <a:tblGrid>
                <a:gridCol w="1163637">
                  <a:extLst>
                    <a:ext uri="{9D8B030D-6E8A-4147-A177-3AD203B41FA5}">
                      <a16:colId xmlns:a16="http://schemas.microsoft.com/office/drawing/2014/main" val="4172146879"/>
                    </a:ext>
                  </a:extLst>
                </a:gridCol>
                <a:gridCol w="1163637">
                  <a:extLst>
                    <a:ext uri="{9D8B030D-6E8A-4147-A177-3AD203B41FA5}">
                      <a16:colId xmlns:a16="http://schemas.microsoft.com/office/drawing/2014/main" val="354037229"/>
                    </a:ext>
                  </a:extLst>
                </a:gridCol>
                <a:gridCol w="1163637">
                  <a:extLst>
                    <a:ext uri="{9D8B030D-6E8A-4147-A177-3AD203B41FA5}">
                      <a16:colId xmlns:a16="http://schemas.microsoft.com/office/drawing/2014/main" val="1829401202"/>
                    </a:ext>
                  </a:extLst>
                </a:gridCol>
                <a:gridCol w="1163637">
                  <a:extLst>
                    <a:ext uri="{9D8B030D-6E8A-4147-A177-3AD203B41FA5}">
                      <a16:colId xmlns:a16="http://schemas.microsoft.com/office/drawing/2014/main" val="3344055017"/>
                    </a:ext>
                  </a:extLst>
                </a:gridCol>
                <a:gridCol w="1163637">
                  <a:extLst>
                    <a:ext uri="{9D8B030D-6E8A-4147-A177-3AD203B41FA5}">
                      <a16:colId xmlns:a16="http://schemas.microsoft.com/office/drawing/2014/main" val="949347794"/>
                    </a:ext>
                  </a:extLst>
                </a:gridCol>
                <a:gridCol w="1163637">
                  <a:extLst>
                    <a:ext uri="{9D8B030D-6E8A-4147-A177-3AD203B41FA5}">
                      <a16:colId xmlns:a16="http://schemas.microsoft.com/office/drawing/2014/main" val="3311549328"/>
                    </a:ext>
                  </a:extLst>
                </a:gridCol>
                <a:gridCol w="1163637">
                  <a:extLst>
                    <a:ext uri="{9D8B030D-6E8A-4147-A177-3AD203B41FA5}">
                      <a16:colId xmlns:a16="http://schemas.microsoft.com/office/drawing/2014/main" val="3505291164"/>
                    </a:ext>
                  </a:extLst>
                </a:gridCol>
              </a:tblGrid>
              <a:tr h="266316">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rtl="0" fontAlgn="t"/>
                      <a:r>
                        <a:rPr lang="en-US" sz="1600" b="1" dirty="0">
                          <a:solidFill>
                            <a:srgbClr val="000000"/>
                          </a:solidFill>
                          <a:effectLst/>
                          <a:latin typeface="Calibri" panose="020F0502020204030204" pitchFamily="34" charset="0"/>
                        </a:rPr>
                        <a:t>Webpages (x)</a:t>
                      </a:r>
                    </a:p>
                  </a:txBody>
                  <a:tcPr marL="28575" marR="28575" marT="19050" marB="19050">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808DA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388627"/>
                  </a:ext>
                </a:extLst>
              </a:tr>
              <a:tr h="142860">
                <a:tc>
                  <a:txBody>
                    <a:bodyPr/>
                    <a:lstStyle/>
                    <a:p>
                      <a:pPr rtl="0" fontAlgn="t"/>
                      <a:endParaRPr lang="en-US">
                        <a:effectLst/>
                      </a:endParaRPr>
                    </a:p>
                  </a:txBody>
                  <a:tcPr marL="28575" marR="28575" marT="19050" marB="1905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r>
                        <a:rPr lang="en-US" sz="1100" b="0" u="sng" dirty="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diet.com</a:t>
                      </a:r>
                      <a:endParaRPr lang="en-US" sz="1100" b="0" u="sng" dirty="0">
                        <a:solidFill>
                          <a:schemeClr val="tx1"/>
                        </a:solidFill>
                        <a:effectLst/>
                        <a:latin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100" b="0" u="sng" dirty="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health.com</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climate.nasa.gov</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t"/>
                      <a:r>
                        <a:rPr lang="en-US" sz="1100" b="0" u="sng" dirty="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climate.org</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8">
                            <a:extLst>
                              <a:ext uri="{A12FA001-AC4F-418D-AE19-62706E023703}">
                                <ahyp:hlinkClr xmlns:ahyp="http://schemas.microsoft.com/office/drawing/2018/hyperlinkcolor" val="tx"/>
                              </a:ext>
                            </a:extLst>
                          </a:hlinkClick>
                        </a:rPr>
                        <a:t>climatechange.net</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636972"/>
                  </a:ext>
                </a:extLst>
              </a:tr>
              <a:tr h="188370">
                <a:tc rowSpan="4">
                  <a:txBody>
                    <a:bodyPr/>
                    <a:lstStyle/>
                    <a:p>
                      <a:pPr algn="ctr" rtl="0" fontAlgn="b"/>
                      <a:r>
                        <a:rPr lang="en-US" sz="1800" b="1" dirty="0">
                          <a:solidFill>
                            <a:srgbClr val="000000"/>
                          </a:solidFill>
                          <a:effectLst/>
                          <a:latin typeface="Calibri" panose="020F0502020204030204" pitchFamily="34" charset="0"/>
                        </a:rPr>
                        <a:t>Workers </a:t>
                      </a:r>
                      <a:br>
                        <a:rPr lang="en-US" sz="1800" b="1" dirty="0">
                          <a:solidFill>
                            <a:srgbClr val="000000"/>
                          </a:solidFill>
                          <a:effectLst/>
                          <a:latin typeface="Calibri" panose="020F0502020204030204" pitchFamily="34" charset="0"/>
                        </a:rPr>
                      </a:br>
                      <a:r>
                        <a:rPr lang="en-US" sz="1800" b="1" dirty="0">
                          <a:solidFill>
                            <a:srgbClr val="000000"/>
                          </a:solidFill>
                          <a:effectLst/>
                          <a:latin typeface="Calibri" panose="020F0502020204030204" pitchFamily="34" charset="0"/>
                        </a:rPr>
                        <a:t>(w)</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08DA0"/>
                    </a:solidFill>
                  </a:tcPr>
                </a:tc>
                <a:tc>
                  <a:txBody>
                    <a:bodyPr/>
                    <a:lstStyle/>
                    <a:p>
                      <a:pPr algn="ctr" rtl="0" fontAlgn="b"/>
                      <a:r>
                        <a:rPr lang="en-US" sz="1200" b="0" dirty="0">
                          <a:solidFill>
                            <a:srgbClr val="000000"/>
                          </a:solidFill>
                          <a:effectLst/>
                          <a:latin typeface="Calibri" panose="020F0502020204030204" pitchFamily="34" charset="0"/>
                        </a:rPr>
                        <a:t>W1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2505782"/>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0890726"/>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FF0000"/>
                          </a:solidFill>
                          <a:effectLst/>
                          <a:latin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008040"/>
                          </a:solidFill>
                          <a:effectLst/>
                          <a:latin typeface="Calibri" panose="020F0502020204030204" pitchFamily="34" charset="0"/>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6212118"/>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dirty="0">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367453"/>
                  </a:ext>
                </a:extLst>
              </a:tr>
            </a:tbl>
          </a:graphicData>
        </a:graphic>
      </p:graphicFrame>
      <p:sp>
        <p:nvSpPr>
          <p:cNvPr id="8" name="Rectangle 7">
            <a:extLst>
              <a:ext uri="{FF2B5EF4-FFF2-40B4-BE49-F238E27FC236}">
                <a16:creationId xmlns:a16="http://schemas.microsoft.com/office/drawing/2014/main" id="{7EC09A41-576F-AC44-8E44-09CBA4244A6F}"/>
              </a:ext>
            </a:extLst>
          </p:cNvPr>
          <p:cNvSpPr/>
          <p:nvPr/>
        </p:nvSpPr>
        <p:spPr>
          <a:xfrm>
            <a:off x="6457" y="3727790"/>
            <a:ext cx="1182953" cy="461665"/>
          </a:xfrm>
          <a:prstGeom prst="rect">
            <a:avLst/>
          </a:prstGeom>
        </p:spPr>
        <p:txBody>
          <a:bodyPr wrap="none">
            <a:spAutoFit/>
          </a:bodyPr>
          <a:lstStyle/>
          <a:p>
            <a:r>
              <a:rPr lang="en-GB" sz="2000" dirty="0">
                <a:solidFill>
                  <a:schemeClr val="tx1"/>
                </a:solidFill>
              </a:rPr>
              <a:t>(E) </a:t>
            </a:r>
            <a:r>
              <a:rPr lang="en-GB" sz="2400" dirty="0">
                <a:solidFill>
                  <a:schemeClr val="tx1"/>
                </a:solidFill>
              </a:rPr>
              <a:t>step</a:t>
            </a:r>
            <a:r>
              <a:rPr lang="en-GB" sz="2000" dirty="0">
                <a:solidFill>
                  <a:schemeClr val="tx1"/>
                </a:solidFill>
              </a:rPr>
              <a:t>: </a:t>
            </a:r>
            <a:endParaRPr lang="en-US" sz="2000" dirty="0">
              <a:solidFill>
                <a:schemeClr val="tx1"/>
              </a:solidFill>
            </a:endParaRPr>
          </a:p>
        </p:txBody>
      </p:sp>
      <p:graphicFrame>
        <p:nvGraphicFramePr>
          <p:cNvPr id="9" name="Table 8">
            <a:extLst>
              <a:ext uri="{FF2B5EF4-FFF2-40B4-BE49-F238E27FC236}">
                <a16:creationId xmlns:a16="http://schemas.microsoft.com/office/drawing/2014/main" id="{76ADC0A6-7BB1-1841-A400-5342DAC7ED0D}"/>
              </a:ext>
            </a:extLst>
          </p:cNvPr>
          <p:cNvGraphicFramePr>
            <a:graphicFrameLocks noGrp="1"/>
          </p:cNvGraphicFramePr>
          <p:nvPr>
            <p:extLst>
              <p:ext uri="{D42A27DB-BD31-4B8C-83A1-F6EECF244321}">
                <p14:modId xmlns:p14="http://schemas.microsoft.com/office/powerpoint/2010/main" val="2654336176"/>
              </p:ext>
            </p:extLst>
          </p:nvPr>
        </p:nvGraphicFramePr>
        <p:xfrm>
          <a:off x="1296918" y="3792119"/>
          <a:ext cx="6983412" cy="624840"/>
        </p:xfrm>
        <a:graphic>
          <a:graphicData uri="http://schemas.openxmlformats.org/drawingml/2006/table">
            <a:tbl>
              <a:tblPr/>
              <a:tblGrid>
                <a:gridCol w="1163902">
                  <a:extLst>
                    <a:ext uri="{9D8B030D-6E8A-4147-A177-3AD203B41FA5}">
                      <a16:colId xmlns:a16="http://schemas.microsoft.com/office/drawing/2014/main" val="336297167"/>
                    </a:ext>
                  </a:extLst>
                </a:gridCol>
                <a:gridCol w="1163902">
                  <a:extLst>
                    <a:ext uri="{9D8B030D-6E8A-4147-A177-3AD203B41FA5}">
                      <a16:colId xmlns:a16="http://schemas.microsoft.com/office/drawing/2014/main" val="2067056101"/>
                    </a:ext>
                  </a:extLst>
                </a:gridCol>
                <a:gridCol w="1163902">
                  <a:extLst>
                    <a:ext uri="{9D8B030D-6E8A-4147-A177-3AD203B41FA5}">
                      <a16:colId xmlns:a16="http://schemas.microsoft.com/office/drawing/2014/main" val="3152936711"/>
                    </a:ext>
                  </a:extLst>
                </a:gridCol>
                <a:gridCol w="1163902">
                  <a:extLst>
                    <a:ext uri="{9D8B030D-6E8A-4147-A177-3AD203B41FA5}">
                      <a16:colId xmlns:a16="http://schemas.microsoft.com/office/drawing/2014/main" val="3096011538"/>
                    </a:ext>
                  </a:extLst>
                </a:gridCol>
                <a:gridCol w="1163902">
                  <a:extLst>
                    <a:ext uri="{9D8B030D-6E8A-4147-A177-3AD203B41FA5}">
                      <a16:colId xmlns:a16="http://schemas.microsoft.com/office/drawing/2014/main" val="3640640062"/>
                    </a:ext>
                  </a:extLst>
                </a:gridCol>
                <a:gridCol w="1163902">
                  <a:extLst>
                    <a:ext uri="{9D8B030D-6E8A-4147-A177-3AD203B41FA5}">
                      <a16:colId xmlns:a16="http://schemas.microsoft.com/office/drawing/2014/main" val="1645154003"/>
                    </a:ext>
                  </a:extLst>
                </a:gridCol>
              </a:tblGrid>
              <a:tr h="200025">
                <a:tc>
                  <a:txBody>
                    <a:bodyPr/>
                    <a:lstStyle/>
                    <a:p>
                      <a:pPr algn="ctr" rtl="0" fontAlgn="b"/>
                      <a:r>
                        <a:rPr lang="en-US" sz="1600" b="0" i="1" dirty="0">
                          <a:effectLst/>
                          <a:latin typeface="Calibri" panose="020F0502020204030204" pitchFamily="34" charset="0"/>
                          <a:cs typeface="Calibri" panose="020F0502020204030204" pitchFamily="34" charset="0"/>
                        </a:rPr>
                        <a:t>P(x=0)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9285924"/>
                  </a:ext>
                </a:extLst>
              </a:tr>
              <a:tr h="200025">
                <a:tc>
                  <a:txBody>
                    <a:bodyPr/>
                    <a:lstStyle/>
                    <a:p>
                      <a:pPr algn="ctr" rtl="0" fontAlgn="b"/>
                      <a:r>
                        <a:rPr lang="en-US" sz="1600" b="0" i="1" dirty="0">
                          <a:effectLst/>
                          <a:latin typeface="Calibri" panose="020F0502020204030204" pitchFamily="34" charset="0"/>
                          <a:cs typeface="Calibri" panose="020F0502020204030204" pitchFamily="34" charset="0"/>
                        </a:rPr>
                        <a:t>P(x=1)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0.75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177690"/>
                  </a:ext>
                </a:extLst>
              </a:tr>
            </a:tbl>
          </a:graphicData>
        </a:graphic>
      </p:graphicFrame>
      <p:graphicFrame>
        <p:nvGraphicFramePr>
          <p:cNvPr id="10" name="Object 9">
            <a:extLst>
              <a:ext uri="{FF2B5EF4-FFF2-40B4-BE49-F238E27FC236}">
                <a16:creationId xmlns:a16="http://schemas.microsoft.com/office/drawing/2014/main" id="{E773BE89-8D69-E14E-B043-F0B06FAB725C}"/>
              </a:ext>
            </a:extLst>
          </p:cNvPr>
          <p:cNvGraphicFramePr>
            <a:graphicFrameLocks noChangeAspect="1"/>
          </p:cNvGraphicFramePr>
          <p:nvPr>
            <p:extLst>
              <p:ext uri="{D42A27DB-BD31-4B8C-83A1-F6EECF244321}">
                <p14:modId xmlns:p14="http://schemas.microsoft.com/office/powerpoint/2010/main" val="650881083"/>
              </p:ext>
            </p:extLst>
          </p:nvPr>
        </p:nvGraphicFramePr>
        <p:xfrm>
          <a:off x="78721" y="4183933"/>
          <a:ext cx="1038423" cy="397195"/>
        </p:xfrm>
        <a:graphic>
          <a:graphicData uri="http://schemas.openxmlformats.org/presentationml/2006/ole">
            <mc:AlternateContent xmlns:mc="http://schemas.openxmlformats.org/markup-compatibility/2006">
              <mc:Choice xmlns:v="urn:schemas-microsoft-com:vml" Requires="v">
                <p:oleObj spid="_x0000_s552015" name="Equation" r:id="rId9" imgW="596900" imgH="228600" progId="Equation.3">
                  <p:embed/>
                </p:oleObj>
              </mc:Choice>
              <mc:Fallback>
                <p:oleObj name="Equation" r:id="rId9" imgW="596900" imgH="228600" progId="Equation.3">
                  <p:embed/>
                  <p:pic>
                    <p:nvPicPr>
                      <p:cNvPr id="11" name="Object 10">
                        <a:extLst>
                          <a:ext uri="{FF2B5EF4-FFF2-40B4-BE49-F238E27FC236}">
                            <a16:creationId xmlns:a16="http://schemas.microsoft.com/office/drawing/2014/main" id="{00BBD7C4-40F1-1A40-8CAC-3425ECD406B5}"/>
                          </a:ext>
                        </a:extLst>
                      </p:cNvPr>
                      <p:cNvPicPr/>
                      <p:nvPr/>
                    </p:nvPicPr>
                    <p:blipFill>
                      <a:blip r:embed="rId10"/>
                      <a:stretch>
                        <a:fillRect/>
                      </a:stretch>
                    </p:blipFill>
                    <p:spPr>
                      <a:xfrm>
                        <a:off x="78721" y="4183933"/>
                        <a:ext cx="1038423" cy="397195"/>
                      </a:xfrm>
                      <a:prstGeom prst="rect">
                        <a:avLst/>
                      </a:prstGeom>
                    </p:spPr>
                  </p:pic>
                </p:oleObj>
              </mc:Fallback>
            </mc:AlternateContent>
          </a:graphicData>
        </a:graphic>
      </p:graphicFrame>
      <p:graphicFrame>
        <p:nvGraphicFramePr>
          <p:cNvPr id="11" name="Table 10">
            <a:extLst>
              <a:ext uri="{FF2B5EF4-FFF2-40B4-BE49-F238E27FC236}">
                <a16:creationId xmlns:a16="http://schemas.microsoft.com/office/drawing/2014/main" id="{BA5D8572-80F8-3148-BAAD-5CE4D0A78A48}"/>
              </a:ext>
            </a:extLst>
          </p:cNvPr>
          <p:cNvGraphicFramePr>
            <a:graphicFrameLocks noGrp="1"/>
          </p:cNvGraphicFramePr>
          <p:nvPr>
            <p:extLst>
              <p:ext uri="{D42A27DB-BD31-4B8C-83A1-F6EECF244321}">
                <p14:modId xmlns:p14="http://schemas.microsoft.com/office/powerpoint/2010/main" val="1311240864"/>
              </p:ext>
            </p:extLst>
          </p:nvPr>
        </p:nvGraphicFramePr>
        <p:xfrm>
          <a:off x="8458200" y="2338732"/>
          <a:ext cx="461963" cy="1165860"/>
        </p:xfrm>
        <a:graphic>
          <a:graphicData uri="http://schemas.openxmlformats.org/drawingml/2006/table">
            <a:tbl>
              <a:tblPr/>
              <a:tblGrid>
                <a:gridCol w="461963">
                  <a:extLst>
                    <a:ext uri="{9D8B030D-6E8A-4147-A177-3AD203B41FA5}">
                      <a16:colId xmlns:a16="http://schemas.microsoft.com/office/drawing/2014/main" val="2227710844"/>
                    </a:ext>
                  </a:extLst>
                </a:gridCol>
              </a:tblGrid>
              <a:tr h="200025">
                <a:tc>
                  <a:txBody>
                    <a:bodyPr/>
                    <a:lstStyle/>
                    <a:p>
                      <a:pPr algn="ctr" rtl="0" fontAlgn="b"/>
                      <a:r>
                        <a:rPr lang="en-US" sz="1600" b="0" i="1" dirty="0" err="1">
                          <a:effectLst/>
                          <a:latin typeface="Calibri" panose="020F0502020204030204" pitchFamily="34" charset="0"/>
                          <a:cs typeface="Calibri" panose="020F0502020204030204" pitchFamily="34" charset="0"/>
                        </a:rPr>
                        <a:t>w</a:t>
                      </a:r>
                      <a:r>
                        <a:rPr lang="en-US" sz="1600" b="0" i="1" baseline="-25000" dirty="0" err="1">
                          <a:effectLst/>
                          <a:latin typeface="Calibri" panose="020F0502020204030204" pitchFamily="34" charset="0"/>
                          <a:cs typeface="Calibri" panose="020F0502020204030204" pitchFamily="34" charset="0"/>
                        </a:rPr>
                        <a:t>i</a:t>
                      </a:r>
                      <a:endParaRPr lang="en-US" sz="1600" b="0" i="1" baseline="-25000" dirty="0">
                        <a:effectLst/>
                        <a:latin typeface="Calibri" panose="020F0502020204030204" pitchFamily="34" charset="0"/>
                        <a:cs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969487"/>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69671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02210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357160"/>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3/5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057667"/>
                  </a:ext>
                </a:extLst>
              </a:tr>
            </a:tbl>
          </a:graphicData>
        </a:graphic>
      </p:graphicFrame>
      <p:sp>
        <p:nvSpPr>
          <p:cNvPr id="12" name="Rectangle 11">
            <a:extLst>
              <a:ext uri="{FF2B5EF4-FFF2-40B4-BE49-F238E27FC236}">
                <a16:creationId xmlns:a16="http://schemas.microsoft.com/office/drawing/2014/main" id="{14767DE9-92EC-4F4D-A71C-66F8482AC02F}"/>
              </a:ext>
            </a:extLst>
          </p:cNvPr>
          <p:cNvSpPr/>
          <p:nvPr/>
        </p:nvSpPr>
        <p:spPr>
          <a:xfrm>
            <a:off x="7922742" y="1477472"/>
            <a:ext cx="1277529" cy="461665"/>
          </a:xfrm>
          <a:prstGeom prst="rect">
            <a:avLst/>
          </a:prstGeom>
        </p:spPr>
        <p:txBody>
          <a:bodyPr wrap="none">
            <a:spAutoFit/>
          </a:bodyPr>
          <a:lstStyle/>
          <a:p>
            <a:r>
              <a:rPr lang="en-GB" sz="2000" dirty="0">
                <a:solidFill>
                  <a:srgbClr val="FF0000"/>
                </a:solidFill>
              </a:rPr>
              <a:t>(M) </a:t>
            </a:r>
            <a:r>
              <a:rPr lang="en-GB" sz="2400" dirty="0">
                <a:solidFill>
                  <a:srgbClr val="FF0000"/>
                </a:solidFill>
              </a:rPr>
              <a:t>step</a:t>
            </a:r>
            <a:r>
              <a:rPr lang="en-GB" sz="2000" dirty="0">
                <a:solidFill>
                  <a:srgbClr val="FF0000"/>
                </a:solidFill>
              </a:rPr>
              <a:t>: </a:t>
            </a:r>
            <a:endParaRPr lang="en-US" sz="2000" dirty="0">
              <a:solidFill>
                <a:srgbClr val="FF0000"/>
              </a:solidFill>
            </a:endParaRPr>
          </a:p>
        </p:txBody>
      </p:sp>
      <p:graphicFrame>
        <p:nvGraphicFramePr>
          <p:cNvPr id="13" name="Object 12">
            <a:extLst>
              <a:ext uri="{FF2B5EF4-FFF2-40B4-BE49-F238E27FC236}">
                <a16:creationId xmlns:a16="http://schemas.microsoft.com/office/drawing/2014/main" id="{47102983-D7D7-AD42-BB43-9DEBCEEA91F3}"/>
              </a:ext>
            </a:extLst>
          </p:cNvPr>
          <p:cNvGraphicFramePr>
            <a:graphicFrameLocks noChangeAspect="1"/>
          </p:cNvGraphicFramePr>
          <p:nvPr>
            <p:extLst>
              <p:ext uri="{D42A27DB-BD31-4B8C-83A1-F6EECF244321}">
                <p14:modId xmlns:p14="http://schemas.microsoft.com/office/powerpoint/2010/main" val="1230499156"/>
              </p:ext>
            </p:extLst>
          </p:nvPr>
        </p:nvGraphicFramePr>
        <p:xfrm>
          <a:off x="1423124" y="4680765"/>
          <a:ext cx="6731000" cy="1304925"/>
        </p:xfrm>
        <a:graphic>
          <a:graphicData uri="http://schemas.openxmlformats.org/presentationml/2006/ole">
            <mc:AlternateContent xmlns:mc="http://schemas.openxmlformats.org/markup-compatibility/2006">
              <mc:Choice xmlns:v="urn:schemas-microsoft-com:vml" Requires="v">
                <p:oleObj spid="_x0000_s552016" name="Equation" r:id="rId11" imgW="2489200" imgH="482600" progId="Equation.3">
                  <p:embed/>
                </p:oleObj>
              </mc:Choice>
              <mc:Fallback>
                <p:oleObj name="Equation" r:id="rId11" imgW="2489200" imgH="482600" progId="Equation.3">
                  <p:embed/>
                  <p:pic>
                    <p:nvPicPr>
                      <p:cNvPr id="8" name="Object 7"/>
                      <p:cNvPicPr/>
                      <p:nvPr/>
                    </p:nvPicPr>
                    <p:blipFill>
                      <a:blip r:embed="rId12"/>
                      <a:stretch>
                        <a:fillRect/>
                      </a:stretch>
                    </p:blipFill>
                    <p:spPr>
                      <a:xfrm>
                        <a:off x="1423124" y="4680765"/>
                        <a:ext cx="6731000" cy="1304925"/>
                      </a:xfrm>
                      <a:prstGeom prst="rect">
                        <a:avLst/>
                      </a:prstGeom>
                    </p:spPr>
                  </p:pic>
                </p:oleObj>
              </mc:Fallback>
            </mc:AlternateContent>
          </a:graphicData>
        </a:graphic>
      </p:graphicFrame>
    </p:spTree>
    <p:extLst>
      <p:ext uri="{BB962C8B-B14F-4D97-AF65-F5344CB8AC3E}">
        <p14:creationId xmlns:p14="http://schemas.microsoft.com/office/powerpoint/2010/main" val="420658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0B98E5-03FB-7447-A7E7-9ADCA73B9DEB}"/>
              </a:ext>
            </a:extLst>
          </p:cNvPr>
          <p:cNvSpPr>
            <a:spLocks noGrp="1"/>
          </p:cNvSpPr>
          <p:nvPr>
            <p:ph type="title"/>
          </p:nvPr>
        </p:nvSpPr>
        <p:spPr>
          <a:xfrm>
            <a:off x="152400" y="304800"/>
            <a:ext cx="8305800" cy="914400"/>
          </a:xfrm>
        </p:spPr>
        <p:txBody>
          <a:bodyPr/>
          <a:lstStyle/>
          <a:p>
            <a:r>
              <a:rPr lang="en-GB" dirty="0"/>
              <a:t>Expectation Maximisation (EM)</a:t>
            </a:r>
            <a:endParaRPr lang="en-US" dirty="0"/>
          </a:p>
        </p:txBody>
      </p:sp>
      <p:sp>
        <p:nvSpPr>
          <p:cNvPr id="6" name="Footer Placeholder 3">
            <a:extLst>
              <a:ext uri="{FF2B5EF4-FFF2-40B4-BE49-F238E27FC236}">
                <a16:creationId xmlns:a16="http://schemas.microsoft.com/office/drawing/2014/main" id="{68B0E79D-E330-4246-86AA-A6E25856F4EE}"/>
              </a:ext>
            </a:extLst>
          </p:cNvPr>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graphicFrame>
        <p:nvGraphicFramePr>
          <p:cNvPr id="7" name="Table 6">
            <a:extLst>
              <a:ext uri="{FF2B5EF4-FFF2-40B4-BE49-F238E27FC236}">
                <a16:creationId xmlns:a16="http://schemas.microsoft.com/office/drawing/2014/main" id="{0A58569C-8354-D942-AA0E-779149C9A29E}"/>
              </a:ext>
            </a:extLst>
          </p:cNvPr>
          <p:cNvGraphicFramePr>
            <a:graphicFrameLocks noGrp="1"/>
          </p:cNvGraphicFramePr>
          <p:nvPr>
            <p:extLst>
              <p:ext uri="{D42A27DB-BD31-4B8C-83A1-F6EECF244321}">
                <p14:modId xmlns:p14="http://schemas.microsoft.com/office/powerpoint/2010/main" val="347208955"/>
              </p:ext>
            </p:extLst>
          </p:nvPr>
        </p:nvGraphicFramePr>
        <p:xfrm>
          <a:off x="134871" y="1995832"/>
          <a:ext cx="8145459" cy="1508760"/>
        </p:xfrm>
        <a:graphic>
          <a:graphicData uri="http://schemas.openxmlformats.org/drawingml/2006/table">
            <a:tbl>
              <a:tblPr/>
              <a:tblGrid>
                <a:gridCol w="1163637">
                  <a:extLst>
                    <a:ext uri="{9D8B030D-6E8A-4147-A177-3AD203B41FA5}">
                      <a16:colId xmlns:a16="http://schemas.microsoft.com/office/drawing/2014/main" val="4172146879"/>
                    </a:ext>
                  </a:extLst>
                </a:gridCol>
                <a:gridCol w="1163637">
                  <a:extLst>
                    <a:ext uri="{9D8B030D-6E8A-4147-A177-3AD203B41FA5}">
                      <a16:colId xmlns:a16="http://schemas.microsoft.com/office/drawing/2014/main" val="354037229"/>
                    </a:ext>
                  </a:extLst>
                </a:gridCol>
                <a:gridCol w="1163637">
                  <a:extLst>
                    <a:ext uri="{9D8B030D-6E8A-4147-A177-3AD203B41FA5}">
                      <a16:colId xmlns:a16="http://schemas.microsoft.com/office/drawing/2014/main" val="1829401202"/>
                    </a:ext>
                  </a:extLst>
                </a:gridCol>
                <a:gridCol w="1163637">
                  <a:extLst>
                    <a:ext uri="{9D8B030D-6E8A-4147-A177-3AD203B41FA5}">
                      <a16:colId xmlns:a16="http://schemas.microsoft.com/office/drawing/2014/main" val="3344055017"/>
                    </a:ext>
                  </a:extLst>
                </a:gridCol>
                <a:gridCol w="1163637">
                  <a:extLst>
                    <a:ext uri="{9D8B030D-6E8A-4147-A177-3AD203B41FA5}">
                      <a16:colId xmlns:a16="http://schemas.microsoft.com/office/drawing/2014/main" val="949347794"/>
                    </a:ext>
                  </a:extLst>
                </a:gridCol>
                <a:gridCol w="1163637">
                  <a:extLst>
                    <a:ext uri="{9D8B030D-6E8A-4147-A177-3AD203B41FA5}">
                      <a16:colId xmlns:a16="http://schemas.microsoft.com/office/drawing/2014/main" val="3311549328"/>
                    </a:ext>
                  </a:extLst>
                </a:gridCol>
                <a:gridCol w="1163637">
                  <a:extLst>
                    <a:ext uri="{9D8B030D-6E8A-4147-A177-3AD203B41FA5}">
                      <a16:colId xmlns:a16="http://schemas.microsoft.com/office/drawing/2014/main" val="3505291164"/>
                    </a:ext>
                  </a:extLst>
                </a:gridCol>
              </a:tblGrid>
              <a:tr h="266316">
                <a:tc>
                  <a:txBody>
                    <a:bodyPr/>
                    <a:lstStyle/>
                    <a:p>
                      <a:pPr rtl="0" fontAlgn="t"/>
                      <a:endParaRPr lang="en-US" dirty="0">
                        <a:effectLst/>
                      </a:endParaRPr>
                    </a:p>
                  </a:txBody>
                  <a:tcPr marL="28575" marR="28575" marT="19050" marB="190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rtl="0" fontAlgn="t"/>
                      <a:r>
                        <a:rPr lang="en-US" sz="1600" b="1" dirty="0">
                          <a:solidFill>
                            <a:srgbClr val="000000"/>
                          </a:solidFill>
                          <a:effectLst/>
                          <a:latin typeface="Calibri" panose="020F0502020204030204" pitchFamily="34" charset="0"/>
                        </a:rPr>
                        <a:t>Webpages (x)</a:t>
                      </a:r>
                    </a:p>
                  </a:txBody>
                  <a:tcPr marL="28575" marR="28575" marT="19050" marB="19050">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808DA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388627"/>
                  </a:ext>
                </a:extLst>
              </a:tr>
              <a:tr h="142860">
                <a:tc>
                  <a:txBody>
                    <a:bodyPr/>
                    <a:lstStyle/>
                    <a:p>
                      <a:pPr rtl="0" fontAlgn="t"/>
                      <a:endParaRPr lang="en-US">
                        <a:effectLst/>
                      </a:endParaRPr>
                    </a:p>
                  </a:txBody>
                  <a:tcPr marL="28575" marR="28575" marT="19050" marB="1905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0" fontAlgn="t"/>
                      <a:endParaRPr lang="en-US" dirty="0">
                        <a:effectLst/>
                      </a:endParaRPr>
                    </a:p>
                  </a:txBody>
                  <a:tcPr marL="28575" marR="28575" marT="19050" marB="1905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r>
                        <a:rPr lang="en-US" sz="1100" b="0" u="sng" dirty="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diet.com</a:t>
                      </a:r>
                      <a:endParaRPr lang="en-US" sz="1100" b="0" u="sng" dirty="0">
                        <a:solidFill>
                          <a:schemeClr val="tx1"/>
                        </a:solidFill>
                        <a:effectLst/>
                        <a:latin typeface="Calibri" panose="020F0502020204030204" pitchFamily="34" charset="0"/>
                      </a:endParaRPr>
                    </a:p>
                  </a:txBody>
                  <a:tcPr marL="28575" marR="28575" marT="19050" marB="19050" anchor="ctr">
                    <a:lnL w="12700" cap="flat" cmpd="sng" algn="ctr">
                      <a:solidFill>
                        <a:schemeClr val="tx1"/>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100" b="0" u="sng" dirty="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health.com</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climate.nasa.gov</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t"/>
                      <a:r>
                        <a:rPr lang="en-US" sz="1100" b="0" u="sng" dirty="0">
                          <a:solidFill>
                            <a:schemeClr val="tx1"/>
                          </a:solidFill>
                          <a:effectLst/>
                          <a:latin typeface="Calibri" panose="020F0502020204030204" pitchFamily="34" charset="0"/>
                          <a:hlinkClick r:id="rId6">
                            <a:extLst>
                              <a:ext uri="{A12FA001-AC4F-418D-AE19-62706E023703}">
                                <ahyp:hlinkClr xmlns:ahyp="http://schemas.microsoft.com/office/drawing/2018/hyperlinkcolor" val="tx"/>
                              </a:ext>
                            </a:extLst>
                          </a:hlinkClick>
                        </a:rPr>
                        <a:t>climate.org</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100" b="0" u="sng" dirty="0">
                          <a:solidFill>
                            <a:schemeClr val="tx1"/>
                          </a:solidFill>
                          <a:effectLst/>
                          <a:latin typeface="Calibri" panose="020F0502020204030204" pitchFamily="34" charset="0"/>
                          <a:hlinkClick r:id="rId7">
                            <a:extLst>
                              <a:ext uri="{A12FA001-AC4F-418D-AE19-62706E023703}">
                                <ahyp:hlinkClr xmlns:ahyp="http://schemas.microsoft.com/office/drawing/2018/hyperlinkcolor" val="tx"/>
                              </a:ext>
                            </a:extLst>
                          </a:hlinkClick>
                        </a:rPr>
                        <a:t>climatechange.net</a:t>
                      </a:r>
                      <a:endParaRPr lang="en-US" sz="1100" b="0" u="sng" dirty="0">
                        <a:solidFill>
                          <a:schemeClr val="tx1"/>
                        </a:solidFill>
                        <a:effectLst/>
                        <a:latin typeface="Calibri" panose="020F050202020403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721636972"/>
                  </a:ext>
                </a:extLst>
              </a:tr>
              <a:tr h="188370">
                <a:tc rowSpan="4">
                  <a:txBody>
                    <a:bodyPr/>
                    <a:lstStyle/>
                    <a:p>
                      <a:pPr algn="ctr" rtl="0" fontAlgn="b"/>
                      <a:r>
                        <a:rPr lang="en-US" sz="1800" b="1" dirty="0">
                          <a:solidFill>
                            <a:srgbClr val="000000"/>
                          </a:solidFill>
                          <a:effectLst/>
                          <a:latin typeface="Calibri" panose="020F0502020204030204" pitchFamily="34" charset="0"/>
                        </a:rPr>
                        <a:t>Workers </a:t>
                      </a:r>
                      <a:br>
                        <a:rPr lang="en-US" sz="1800" b="1" dirty="0">
                          <a:solidFill>
                            <a:srgbClr val="000000"/>
                          </a:solidFill>
                          <a:effectLst/>
                          <a:latin typeface="Calibri" panose="020F0502020204030204" pitchFamily="34" charset="0"/>
                        </a:rPr>
                      </a:br>
                      <a:r>
                        <a:rPr lang="en-US" sz="1800" b="1" dirty="0">
                          <a:solidFill>
                            <a:srgbClr val="000000"/>
                          </a:solidFill>
                          <a:effectLst/>
                          <a:latin typeface="Calibri" panose="020F0502020204030204" pitchFamily="34" charset="0"/>
                        </a:rPr>
                        <a:t>(w)</a:t>
                      </a:r>
                    </a:p>
                  </a:txBody>
                  <a:tcPr marL="28575" marR="28575" marT="19050" marB="1905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08DA0"/>
                    </a:solidFill>
                  </a:tcPr>
                </a:tc>
                <a:tc>
                  <a:txBody>
                    <a:bodyPr/>
                    <a:lstStyle/>
                    <a:p>
                      <a:pPr algn="ctr" rtl="0" fontAlgn="b"/>
                      <a:r>
                        <a:rPr lang="en-US" sz="1200" b="0" dirty="0">
                          <a:solidFill>
                            <a:srgbClr val="000000"/>
                          </a:solidFill>
                          <a:effectLst/>
                          <a:latin typeface="Calibri" panose="020F0502020204030204" pitchFamily="34" charset="0"/>
                        </a:rPr>
                        <a:t>W1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52505782"/>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50890726"/>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FF0000"/>
                          </a:solidFill>
                          <a:effectLst/>
                          <a:latin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solidFill>
                            <a:srgbClr val="008040"/>
                          </a:solidFill>
                          <a:effectLst/>
                          <a:latin typeface="Calibri" panose="020F0502020204030204" pitchFamily="34" charset="0"/>
                        </a:rPr>
                        <a:t>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16212118"/>
                  </a:ext>
                </a:extLst>
              </a:tr>
              <a:tr h="188370">
                <a:tc vMerge="1">
                  <a:txBody>
                    <a:bodyPr/>
                    <a:lstStyle/>
                    <a:p>
                      <a:endParaRPr lang="en-US"/>
                    </a:p>
                  </a:txBody>
                  <a:tcPr/>
                </a:tc>
                <a:tc>
                  <a:txBody>
                    <a:bodyPr/>
                    <a:lstStyle/>
                    <a:p>
                      <a:pPr algn="ctr" rtl="0" fontAlgn="b"/>
                      <a:r>
                        <a:rPr lang="en-US" sz="1200" b="0">
                          <a:solidFill>
                            <a:srgbClr val="000000"/>
                          </a:solidFill>
                          <a:effectLst/>
                          <a:latin typeface="Calibri" panose="020F0502020204030204" pitchFamily="34" charset="0"/>
                        </a:rPr>
                        <a:t>W4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FF0000"/>
                          </a:solidFill>
                          <a:effectLst/>
                          <a:latin typeface="Calibri" panose="020F0502020204030204" pitchFamily="34" charset="0"/>
                        </a:rPr>
                        <a:t>0</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t"/>
                      <a:r>
                        <a:rPr lang="en-US" sz="1200" b="1" dirty="0">
                          <a:solidFill>
                            <a:srgbClr val="008040"/>
                          </a:solidFill>
                          <a:effectLst/>
                          <a:latin typeface="Calibri" panose="020F0502020204030204" pitchFamily="34" charset="0"/>
                        </a:rPr>
                        <a:t>1</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367453"/>
                  </a:ext>
                </a:extLst>
              </a:tr>
            </a:tbl>
          </a:graphicData>
        </a:graphic>
      </p:graphicFrame>
      <p:sp>
        <p:nvSpPr>
          <p:cNvPr id="8" name="Rectangle 7">
            <a:extLst>
              <a:ext uri="{FF2B5EF4-FFF2-40B4-BE49-F238E27FC236}">
                <a16:creationId xmlns:a16="http://schemas.microsoft.com/office/drawing/2014/main" id="{909F4414-A146-974F-AC65-34D350FDBD15}"/>
              </a:ext>
            </a:extLst>
          </p:cNvPr>
          <p:cNvSpPr/>
          <p:nvPr/>
        </p:nvSpPr>
        <p:spPr>
          <a:xfrm>
            <a:off x="6457" y="3727790"/>
            <a:ext cx="1182953" cy="461665"/>
          </a:xfrm>
          <a:prstGeom prst="rect">
            <a:avLst/>
          </a:prstGeom>
        </p:spPr>
        <p:txBody>
          <a:bodyPr wrap="none">
            <a:spAutoFit/>
          </a:bodyPr>
          <a:lstStyle/>
          <a:p>
            <a:r>
              <a:rPr lang="en-GB" sz="2000" dirty="0">
                <a:solidFill>
                  <a:srgbClr val="FF0000"/>
                </a:solidFill>
              </a:rPr>
              <a:t>(E) </a:t>
            </a:r>
            <a:r>
              <a:rPr lang="en-GB" sz="2400" dirty="0">
                <a:solidFill>
                  <a:srgbClr val="FF0000"/>
                </a:solidFill>
              </a:rPr>
              <a:t>step</a:t>
            </a:r>
            <a:r>
              <a:rPr lang="en-GB" sz="2000" dirty="0">
                <a:solidFill>
                  <a:srgbClr val="FF0000"/>
                </a:solidFill>
              </a:rPr>
              <a:t>: </a:t>
            </a:r>
            <a:endParaRPr lang="en-US" sz="2000" dirty="0">
              <a:solidFill>
                <a:srgbClr val="FF0000"/>
              </a:solidFill>
            </a:endParaRPr>
          </a:p>
        </p:txBody>
      </p:sp>
      <p:graphicFrame>
        <p:nvGraphicFramePr>
          <p:cNvPr id="9" name="Table 8">
            <a:extLst>
              <a:ext uri="{FF2B5EF4-FFF2-40B4-BE49-F238E27FC236}">
                <a16:creationId xmlns:a16="http://schemas.microsoft.com/office/drawing/2014/main" id="{710E0902-6489-574D-A8FA-F531DFF353AB}"/>
              </a:ext>
            </a:extLst>
          </p:cNvPr>
          <p:cNvGraphicFramePr>
            <a:graphicFrameLocks noGrp="1"/>
          </p:cNvGraphicFramePr>
          <p:nvPr>
            <p:extLst>
              <p:ext uri="{D42A27DB-BD31-4B8C-83A1-F6EECF244321}">
                <p14:modId xmlns:p14="http://schemas.microsoft.com/office/powerpoint/2010/main" val="2901679752"/>
              </p:ext>
            </p:extLst>
          </p:nvPr>
        </p:nvGraphicFramePr>
        <p:xfrm>
          <a:off x="1296918" y="3792119"/>
          <a:ext cx="6983412" cy="624840"/>
        </p:xfrm>
        <a:graphic>
          <a:graphicData uri="http://schemas.openxmlformats.org/drawingml/2006/table">
            <a:tbl>
              <a:tblPr/>
              <a:tblGrid>
                <a:gridCol w="1163902">
                  <a:extLst>
                    <a:ext uri="{9D8B030D-6E8A-4147-A177-3AD203B41FA5}">
                      <a16:colId xmlns:a16="http://schemas.microsoft.com/office/drawing/2014/main" val="336297167"/>
                    </a:ext>
                  </a:extLst>
                </a:gridCol>
                <a:gridCol w="1163902">
                  <a:extLst>
                    <a:ext uri="{9D8B030D-6E8A-4147-A177-3AD203B41FA5}">
                      <a16:colId xmlns:a16="http://schemas.microsoft.com/office/drawing/2014/main" val="2067056101"/>
                    </a:ext>
                  </a:extLst>
                </a:gridCol>
                <a:gridCol w="1163902">
                  <a:extLst>
                    <a:ext uri="{9D8B030D-6E8A-4147-A177-3AD203B41FA5}">
                      <a16:colId xmlns:a16="http://schemas.microsoft.com/office/drawing/2014/main" val="3152936711"/>
                    </a:ext>
                  </a:extLst>
                </a:gridCol>
                <a:gridCol w="1163902">
                  <a:extLst>
                    <a:ext uri="{9D8B030D-6E8A-4147-A177-3AD203B41FA5}">
                      <a16:colId xmlns:a16="http://schemas.microsoft.com/office/drawing/2014/main" val="3096011538"/>
                    </a:ext>
                  </a:extLst>
                </a:gridCol>
                <a:gridCol w="1163902">
                  <a:extLst>
                    <a:ext uri="{9D8B030D-6E8A-4147-A177-3AD203B41FA5}">
                      <a16:colId xmlns:a16="http://schemas.microsoft.com/office/drawing/2014/main" val="3640640062"/>
                    </a:ext>
                  </a:extLst>
                </a:gridCol>
                <a:gridCol w="1163902">
                  <a:extLst>
                    <a:ext uri="{9D8B030D-6E8A-4147-A177-3AD203B41FA5}">
                      <a16:colId xmlns:a16="http://schemas.microsoft.com/office/drawing/2014/main" val="1645154003"/>
                    </a:ext>
                  </a:extLst>
                </a:gridCol>
              </a:tblGrid>
              <a:tr h="200025">
                <a:tc>
                  <a:txBody>
                    <a:bodyPr/>
                    <a:lstStyle/>
                    <a:p>
                      <a:pPr algn="ctr" rtl="0" fontAlgn="b"/>
                      <a:r>
                        <a:rPr lang="en-US" sz="1600" b="0" i="1" dirty="0">
                          <a:effectLst/>
                          <a:latin typeface="Calibri" panose="020F0502020204030204" pitchFamily="34" charset="0"/>
                          <a:cs typeface="Calibri" panose="020F0502020204030204" pitchFamily="34" charset="0"/>
                        </a:rPr>
                        <a:t>P(x=0)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0.867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latin typeface="Calibri" panose="020F0502020204030204" pitchFamily="34" charset="0"/>
                          <a:cs typeface="Calibri" panose="020F0502020204030204" pitchFamily="34" charset="0"/>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0.133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0.667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9285924"/>
                  </a:ext>
                </a:extLst>
              </a:tr>
              <a:tr h="200025">
                <a:tc>
                  <a:txBody>
                    <a:bodyPr/>
                    <a:lstStyle/>
                    <a:p>
                      <a:pPr algn="ctr" rtl="0" fontAlgn="b"/>
                      <a:r>
                        <a:rPr lang="en-US" sz="1600" b="0" i="1" dirty="0">
                          <a:effectLst/>
                          <a:latin typeface="Calibri" panose="020F0502020204030204" pitchFamily="34" charset="0"/>
                          <a:cs typeface="Calibri" panose="020F0502020204030204" pitchFamily="34" charset="0"/>
                        </a:rPr>
                        <a:t>P(x=1)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0.133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0.867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latin typeface="Calibri" panose="020F0502020204030204" pitchFamily="34" charset="0"/>
                          <a:cs typeface="Calibri" panose="020F0502020204030204" pitchFamily="34" charset="0"/>
                        </a:rPr>
                        <a:t>0.333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7177690"/>
                  </a:ext>
                </a:extLst>
              </a:tr>
            </a:tbl>
          </a:graphicData>
        </a:graphic>
      </p:graphicFrame>
      <p:graphicFrame>
        <p:nvGraphicFramePr>
          <p:cNvPr id="10" name="Object 9">
            <a:extLst>
              <a:ext uri="{FF2B5EF4-FFF2-40B4-BE49-F238E27FC236}">
                <a16:creationId xmlns:a16="http://schemas.microsoft.com/office/drawing/2014/main" id="{CA8E1F23-A8AA-5C4D-AFD7-90EB38E6F8B3}"/>
              </a:ext>
            </a:extLst>
          </p:cNvPr>
          <p:cNvGraphicFramePr>
            <a:graphicFrameLocks noChangeAspect="1"/>
          </p:cNvGraphicFramePr>
          <p:nvPr>
            <p:extLst>
              <p:ext uri="{D42A27DB-BD31-4B8C-83A1-F6EECF244321}">
                <p14:modId xmlns:p14="http://schemas.microsoft.com/office/powerpoint/2010/main" val="675774906"/>
              </p:ext>
            </p:extLst>
          </p:nvPr>
        </p:nvGraphicFramePr>
        <p:xfrm>
          <a:off x="78721" y="4183933"/>
          <a:ext cx="1038423" cy="397195"/>
        </p:xfrm>
        <a:graphic>
          <a:graphicData uri="http://schemas.openxmlformats.org/presentationml/2006/ole">
            <mc:AlternateContent xmlns:mc="http://schemas.openxmlformats.org/markup-compatibility/2006">
              <mc:Choice xmlns:v="urn:schemas-microsoft-com:vml" Requires="v">
                <p:oleObj spid="_x0000_s553035" name="Equation" r:id="rId8" imgW="596900" imgH="228600" progId="Equation.3">
                  <p:embed/>
                </p:oleObj>
              </mc:Choice>
              <mc:Fallback>
                <p:oleObj name="Equation" r:id="rId8" imgW="596900" imgH="228600" progId="Equation.3">
                  <p:embed/>
                  <p:pic>
                    <p:nvPicPr>
                      <p:cNvPr id="10" name="Object 9">
                        <a:extLst>
                          <a:ext uri="{FF2B5EF4-FFF2-40B4-BE49-F238E27FC236}">
                            <a16:creationId xmlns:a16="http://schemas.microsoft.com/office/drawing/2014/main" id="{E773BE89-8D69-E14E-B043-F0B06FAB725C}"/>
                          </a:ext>
                        </a:extLst>
                      </p:cNvPr>
                      <p:cNvPicPr/>
                      <p:nvPr/>
                    </p:nvPicPr>
                    <p:blipFill>
                      <a:blip r:embed="rId9"/>
                      <a:stretch>
                        <a:fillRect/>
                      </a:stretch>
                    </p:blipFill>
                    <p:spPr>
                      <a:xfrm>
                        <a:off x="78721" y="4183933"/>
                        <a:ext cx="1038423" cy="397195"/>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BF9C16A6-E0DA-C140-B08A-A47BFF47694F}"/>
              </a:ext>
            </a:extLst>
          </p:cNvPr>
          <p:cNvSpPr/>
          <p:nvPr/>
        </p:nvSpPr>
        <p:spPr>
          <a:xfrm>
            <a:off x="7922742" y="1477472"/>
            <a:ext cx="1277529" cy="461665"/>
          </a:xfrm>
          <a:prstGeom prst="rect">
            <a:avLst/>
          </a:prstGeom>
        </p:spPr>
        <p:txBody>
          <a:bodyPr wrap="none">
            <a:spAutoFit/>
          </a:bodyPr>
          <a:lstStyle/>
          <a:p>
            <a:r>
              <a:rPr lang="en-GB" sz="2000" dirty="0">
                <a:solidFill>
                  <a:schemeClr val="tx1"/>
                </a:solidFill>
              </a:rPr>
              <a:t>(M) </a:t>
            </a:r>
            <a:r>
              <a:rPr lang="en-GB" sz="2400" dirty="0">
                <a:solidFill>
                  <a:schemeClr val="tx1"/>
                </a:solidFill>
              </a:rPr>
              <a:t>step</a:t>
            </a:r>
            <a:r>
              <a:rPr lang="en-GB" sz="2000" dirty="0">
                <a:solidFill>
                  <a:schemeClr val="tx1"/>
                </a:solidFill>
              </a:rPr>
              <a:t>: </a:t>
            </a:r>
            <a:endParaRPr lang="en-US" sz="2000" dirty="0">
              <a:solidFill>
                <a:schemeClr val="tx1"/>
              </a:solidFill>
            </a:endParaRPr>
          </a:p>
        </p:txBody>
      </p:sp>
      <p:graphicFrame>
        <p:nvGraphicFramePr>
          <p:cNvPr id="14" name="Object 13">
            <a:extLst>
              <a:ext uri="{FF2B5EF4-FFF2-40B4-BE49-F238E27FC236}">
                <a16:creationId xmlns:a16="http://schemas.microsoft.com/office/drawing/2014/main" id="{B4DCCF7C-692A-AE4D-8283-6D0EC4841D58}"/>
              </a:ext>
            </a:extLst>
          </p:cNvPr>
          <p:cNvGraphicFramePr>
            <a:graphicFrameLocks noChangeAspect="1"/>
          </p:cNvGraphicFramePr>
          <p:nvPr>
            <p:extLst>
              <p:ext uri="{D42A27DB-BD31-4B8C-83A1-F6EECF244321}">
                <p14:modId xmlns:p14="http://schemas.microsoft.com/office/powerpoint/2010/main" val="3281591051"/>
              </p:ext>
            </p:extLst>
          </p:nvPr>
        </p:nvGraphicFramePr>
        <p:xfrm>
          <a:off x="1835696" y="4628686"/>
          <a:ext cx="5595938" cy="1443037"/>
        </p:xfrm>
        <a:graphic>
          <a:graphicData uri="http://schemas.openxmlformats.org/presentationml/2006/ole">
            <mc:AlternateContent xmlns:mc="http://schemas.openxmlformats.org/markup-compatibility/2006">
              <mc:Choice xmlns:v="urn:schemas-microsoft-com:vml" Requires="v">
                <p:oleObj spid="_x0000_s553036" name="Equation" r:id="rId10" imgW="2070100" imgH="533400" progId="Equation.3">
                  <p:embed/>
                </p:oleObj>
              </mc:Choice>
              <mc:Fallback>
                <p:oleObj name="Equation" r:id="rId10" imgW="2070100" imgH="533400" progId="Equation.3">
                  <p:embed/>
                  <p:pic>
                    <p:nvPicPr>
                      <p:cNvPr id="14" name="Object 13">
                        <a:extLst>
                          <a:ext uri="{FF2B5EF4-FFF2-40B4-BE49-F238E27FC236}">
                            <a16:creationId xmlns:a16="http://schemas.microsoft.com/office/drawing/2014/main" id="{0665A440-674D-6C48-90F8-935566F72BAA}"/>
                          </a:ext>
                        </a:extLst>
                      </p:cNvPr>
                      <p:cNvPicPr/>
                      <p:nvPr/>
                    </p:nvPicPr>
                    <p:blipFill>
                      <a:blip r:embed="rId11"/>
                      <a:stretch>
                        <a:fillRect/>
                      </a:stretch>
                    </p:blipFill>
                    <p:spPr>
                      <a:xfrm>
                        <a:off x="1835696" y="4628686"/>
                        <a:ext cx="5595938" cy="1443037"/>
                      </a:xfrm>
                      <a:prstGeom prst="rect">
                        <a:avLst/>
                      </a:prstGeom>
                    </p:spPr>
                  </p:pic>
                </p:oleObj>
              </mc:Fallback>
            </mc:AlternateContent>
          </a:graphicData>
        </a:graphic>
      </p:graphicFrame>
      <p:graphicFrame>
        <p:nvGraphicFramePr>
          <p:cNvPr id="13" name="Table 12">
            <a:extLst>
              <a:ext uri="{FF2B5EF4-FFF2-40B4-BE49-F238E27FC236}">
                <a16:creationId xmlns:a16="http://schemas.microsoft.com/office/drawing/2014/main" id="{B16113C2-860B-2341-BB63-2CCE72F8154C}"/>
              </a:ext>
            </a:extLst>
          </p:cNvPr>
          <p:cNvGraphicFramePr>
            <a:graphicFrameLocks noGrp="1"/>
          </p:cNvGraphicFramePr>
          <p:nvPr>
            <p:extLst>
              <p:ext uri="{D42A27DB-BD31-4B8C-83A1-F6EECF244321}">
                <p14:modId xmlns:p14="http://schemas.microsoft.com/office/powerpoint/2010/main" val="3498942743"/>
              </p:ext>
            </p:extLst>
          </p:nvPr>
        </p:nvGraphicFramePr>
        <p:xfrm>
          <a:off x="8458200" y="2338732"/>
          <a:ext cx="461963" cy="1165860"/>
        </p:xfrm>
        <a:graphic>
          <a:graphicData uri="http://schemas.openxmlformats.org/drawingml/2006/table">
            <a:tbl>
              <a:tblPr/>
              <a:tblGrid>
                <a:gridCol w="461963">
                  <a:extLst>
                    <a:ext uri="{9D8B030D-6E8A-4147-A177-3AD203B41FA5}">
                      <a16:colId xmlns:a16="http://schemas.microsoft.com/office/drawing/2014/main" val="2227710844"/>
                    </a:ext>
                  </a:extLst>
                </a:gridCol>
              </a:tblGrid>
              <a:tr h="200025">
                <a:tc>
                  <a:txBody>
                    <a:bodyPr/>
                    <a:lstStyle/>
                    <a:p>
                      <a:pPr algn="ctr" rtl="0" fontAlgn="b"/>
                      <a:r>
                        <a:rPr lang="en-US" sz="1600" b="0" i="1" dirty="0" err="1">
                          <a:effectLst/>
                          <a:latin typeface="Calibri" panose="020F0502020204030204" pitchFamily="34" charset="0"/>
                          <a:cs typeface="Calibri" panose="020F0502020204030204" pitchFamily="34" charset="0"/>
                        </a:rPr>
                        <a:t>w</a:t>
                      </a:r>
                      <a:r>
                        <a:rPr lang="en-US" sz="1600" b="0" i="1" baseline="-25000" dirty="0" err="1">
                          <a:effectLst/>
                          <a:latin typeface="Calibri" panose="020F0502020204030204" pitchFamily="34" charset="0"/>
                          <a:cs typeface="Calibri" panose="020F0502020204030204" pitchFamily="34" charset="0"/>
                        </a:rPr>
                        <a:t>i</a:t>
                      </a:r>
                      <a:endParaRPr lang="en-US" sz="1600" b="0" i="1" baseline="-25000" dirty="0">
                        <a:effectLst/>
                        <a:latin typeface="Calibri" panose="020F0502020204030204" pitchFamily="34" charset="0"/>
                        <a:cs typeface="Calibri" panose="020F0502020204030204" pitchFamily="34" charset="0"/>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969487"/>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2/5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69671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022109"/>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5/5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357160"/>
                  </a:ext>
                </a:extLst>
              </a:tr>
              <a:tr h="200025">
                <a:tc>
                  <a:txBody>
                    <a:bodyPr/>
                    <a:lstStyle/>
                    <a:p>
                      <a:pPr algn="ctr" rtl="0" fontAlgn="b"/>
                      <a:r>
                        <a:rPr lang="en-US" sz="1200" dirty="0">
                          <a:effectLst/>
                          <a:latin typeface="Calibri" panose="020F0502020204030204" pitchFamily="34" charset="0"/>
                          <a:cs typeface="Calibri" panose="020F0502020204030204" pitchFamily="34" charset="0"/>
                        </a:rPr>
                        <a:t>3/5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057667"/>
                  </a:ext>
                </a:extLst>
              </a:tr>
            </a:tbl>
          </a:graphicData>
        </a:graphic>
      </p:graphicFrame>
    </p:spTree>
    <p:extLst>
      <p:ext uri="{BB962C8B-B14F-4D97-AF65-F5344CB8AC3E}">
        <p14:creationId xmlns:p14="http://schemas.microsoft.com/office/powerpoint/2010/main" val="45696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3200"/>
              <a:t>Which data mining algorithm belongs to the Expectation-Maximization class?</a:t>
            </a:r>
            <a:endParaRPr lang="en-GB" sz="3200" dirty="0"/>
          </a:p>
        </p:txBody>
      </p:sp>
      <p:sp>
        <p:nvSpPr>
          <p:cNvPr id="13314" name="TPAnswers"/>
          <p:cNvSpPr>
            <a:spLocks noGrp="1"/>
          </p:cNvSpPr>
          <p:nvPr>
            <p:ph idx="1"/>
            <p:custDataLst>
              <p:tags r:id="rId2"/>
            </p:custDataLst>
          </p:nvPr>
        </p:nvSpPr>
        <p:spPr>
          <a:xfrm>
            <a:off x="155301" y="1340768"/>
            <a:ext cx="8305800" cy="5029200"/>
          </a:xfrm>
        </p:spPr>
        <p:txBody>
          <a:bodyPr>
            <a:normAutofit/>
          </a:bodyPr>
          <a:lstStyle/>
          <a:p>
            <a:pPr marL="857250" indent="-514350">
              <a:buFont typeface="+mj-lt"/>
              <a:buAutoNum type="alphaUcPeriod"/>
            </a:pPr>
            <a:r>
              <a:rPr lang="en-GB" dirty="0" err="1">
                <a:cs typeface="Calibri"/>
              </a:rPr>
              <a:t>Apriori</a:t>
            </a:r>
            <a:endParaRPr lang="en-GB" dirty="0">
              <a:cs typeface="Calibri"/>
            </a:endParaRPr>
          </a:p>
          <a:p>
            <a:pPr marL="857250" indent="-514350">
              <a:buFont typeface="+mj-lt"/>
              <a:buAutoNum type="alphaUcPeriod"/>
            </a:pPr>
            <a:r>
              <a:rPr lang="en-GB" dirty="0">
                <a:cs typeface="Calibri"/>
              </a:rPr>
              <a:t>K-Means</a:t>
            </a:r>
          </a:p>
          <a:p>
            <a:pPr marL="857250" indent="-514350">
              <a:buFont typeface="+mj-lt"/>
              <a:buAutoNum type="alphaUcPeriod"/>
            </a:pPr>
            <a:r>
              <a:rPr lang="en-GB" dirty="0">
                <a:cs typeface="Calibri"/>
              </a:rPr>
              <a:t>Decision tree</a:t>
            </a:r>
          </a:p>
          <a:p>
            <a:pPr marL="857250" indent="-514350">
              <a:buFont typeface="+mj-lt"/>
              <a:buAutoNum type="alphaUcPeriod"/>
            </a:pPr>
            <a:r>
              <a:rPr lang="en-GB" dirty="0">
                <a:cs typeface="Calibri"/>
              </a:rPr>
              <a:t>None of the above</a:t>
            </a:r>
            <a:endParaRPr lang="en-GB" sz="4000" dirty="0">
              <a:cs typeface="Calibri"/>
            </a:endParaRPr>
          </a:p>
        </p:txBody>
      </p:sp>
      <p:sp>
        <p:nvSpPr>
          <p:cNvPr id="2" name="Footer Placeholder 1">
            <a:extLst>
              <a:ext uri="{FF2B5EF4-FFF2-40B4-BE49-F238E27FC236}">
                <a16:creationId xmlns:a16="http://schemas.microsoft.com/office/drawing/2014/main" id="{3E4D20FB-DE3D-4740-ABEE-B45D5F51DA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AC2CED1E-D0B8-C64A-9763-B9365BDF1968}"/>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37201" y="1918318"/>
            <a:ext cx="4064000" cy="45720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Discretization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4" name="Picture 13"/>
          <p:cNvPicPr>
            <a:picLocks noChangeAspect="1"/>
          </p:cNvPicPr>
          <p:nvPr/>
        </p:nvPicPr>
        <p:blipFill>
          <a:blip r:embed="rId3"/>
          <a:stretch>
            <a:fillRect/>
          </a:stretch>
        </p:blipFill>
        <p:spPr>
          <a:xfrm>
            <a:off x="773832" y="1124744"/>
            <a:ext cx="7596336" cy="5298099"/>
          </a:xfrm>
          <a:prstGeom prst="rect">
            <a:avLst/>
          </a:prstGeom>
        </p:spPr>
      </p:pic>
      <p:grpSp>
        <p:nvGrpSpPr>
          <p:cNvPr id="20" name="Group 19"/>
          <p:cNvGrpSpPr/>
          <p:nvPr/>
        </p:nvGrpSpPr>
        <p:grpSpPr>
          <a:xfrm>
            <a:off x="1475656" y="44624"/>
            <a:ext cx="7632848" cy="4464496"/>
            <a:chOff x="1475656" y="44624"/>
            <a:chExt cx="7632848" cy="4464496"/>
          </a:xfrm>
        </p:grpSpPr>
        <p:sp>
          <p:nvSpPr>
            <p:cNvPr id="16" name="TextBox 15"/>
            <p:cNvSpPr txBox="1"/>
            <p:nvPr/>
          </p:nvSpPr>
          <p:spPr>
            <a:xfrm>
              <a:off x="6300192" y="44624"/>
              <a:ext cx="2808312" cy="1846659"/>
            </a:xfrm>
            <a:prstGeom prst="rect">
              <a:avLst/>
            </a:prstGeom>
            <a:solidFill>
              <a:srgbClr val="FF0000">
                <a:alpha val="60000"/>
              </a:srgbClr>
            </a:solidFill>
          </p:spPr>
          <p:txBody>
            <a:bodyPr wrap="square" rtlCol="0">
              <a:spAutoFit/>
            </a:bodyPr>
            <a:lstStyle/>
            <a:p>
              <a:pPr algn="l"/>
              <a:r>
                <a:rPr lang="en-GB" sz="1800" b="1" dirty="0">
                  <a:solidFill>
                    <a:schemeClr val="bg1"/>
                  </a:solidFill>
                  <a:latin typeface="Calibri"/>
                  <a:cs typeface="Calibri"/>
                </a:rPr>
                <a:t>Content</a:t>
              </a:r>
            </a:p>
            <a:p>
              <a:pPr marL="285750" indent="-285750" algn="l">
                <a:buFont typeface="Arial"/>
                <a:buChar char="•"/>
              </a:pPr>
              <a:r>
                <a:rPr lang="en-GB" sz="1600" dirty="0">
                  <a:solidFill>
                    <a:schemeClr val="bg1"/>
                  </a:solidFill>
                  <a:latin typeface="Calibri"/>
                  <a:cs typeface="Calibri"/>
                </a:rPr>
                <a:t>Text and Images</a:t>
              </a:r>
            </a:p>
            <a:p>
              <a:pPr marL="285750" indent="-285750" algn="l">
                <a:buFont typeface="Arial"/>
                <a:buChar char="•"/>
              </a:pPr>
              <a:r>
                <a:rPr lang="en-GB" sz="1600" dirty="0">
                  <a:solidFill>
                    <a:schemeClr val="bg1"/>
                  </a:solidFill>
                  <a:latin typeface="Calibri"/>
                  <a:cs typeface="Calibri"/>
                </a:rPr>
                <a:t>Appearance (design, ads)</a:t>
              </a:r>
            </a:p>
            <a:p>
              <a:pPr marL="285750" indent="-285750" algn="l">
                <a:buFont typeface="Arial"/>
                <a:buChar char="•"/>
              </a:pPr>
              <a:r>
                <a:rPr lang="en-GB" sz="1600" dirty="0">
                  <a:solidFill>
                    <a:schemeClr val="bg1"/>
                  </a:solidFill>
                  <a:latin typeface="Calibri"/>
                  <a:cs typeface="Calibri"/>
                </a:rPr>
                <a:t>Domain type</a:t>
              </a:r>
            </a:p>
            <a:p>
              <a:pPr marL="285750" indent="-285750" algn="l">
                <a:buFont typeface="Arial"/>
                <a:buChar char="•"/>
              </a:pPr>
              <a:r>
                <a:rPr lang="en-GB" sz="1600" dirty="0">
                  <a:solidFill>
                    <a:schemeClr val="bg1"/>
                  </a:solidFill>
                  <a:latin typeface="Calibri"/>
                  <a:cs typeface="Calibri"/>
                </a:rPr>
                <a:t>Sentiment (subjective, objective)</a:t>
              </a:r>
            </a:p>
            <a:p>
              <a:pPr marL="285750" indent="-285750" algn="l">
                <a:buFont typeface="Arial"/>
                <a:buChar char="•"/>
              </a:pPr>
              <a:r>
                <a:rPr lang="en-GB" sz="1600" dirty="0">
                  <a:solidFill>
                    <a:schemeClr val="bg1"/>
                  </a:solidFill>
                  <a:latin typeface="Calibri"/>
                  <a:cs typeface="Calibri"/>
                </a:rPr>
                <a:t>#typos, #nouns, #words</a:t>
              </a:r>
              <a:endParaRPr lang="en-GB" sz="1400" dirty="0">
                <a:solidFill>
                  <a:schemeClr val="bg1"/>
                </a:solidFill>
                <a:latin typeface="Calibri"/>
                <a:cs typeface="Calibri"/>
              </a:endParaRPr>
            </a:p>
          </p:txBody>
        </p:sp>
        <p:sp>
          <p:nvSpPr>
            <p:cNvPr id="17" name="Rounded Rectangle 16"/>
            <p:cNvSpPr/>
            <p:nvPr/>
          </p:nvSpPr>
          <p:spPr bwMode="auto">
            <a:xfrm>
              <a:off x="1979712" y="1196752"/>
              <a:ext cx="288032" cy="21602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8" name="Rounded Rectangle 17"/>
            <p:cNvSpPr/>
            <p:nvPr/>
          </p:nvSpPr>
          <p:spPr bwMode="auto">
            <a:xfrm>
              <a:off x="1475656" y="2708920"/>
              <a:ext cx="4320480" cy="504056"/>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9" name="Rounded Rectangle 18"/>
            <p:cNvSpPr/>
            <p:nvPr/>
          </p:nvSpPr>
          <p:spPr bwMode="auto">
            <a:xfrm>
              <a:off x="5940152" y="3140968"/>
              <a:ext cx="1656184" cy="136815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3" name="Group 22"/>
          <p:cNvGrpSpPr/>
          <p:nvPr/>
        </p:nvGrpSpPr>
        <p:grpSpPr>
          <a:xfrm>
            <a:off x="899592" y="3645024"/>
            <a:ext cx="8208912" cy="3168352"/>
            <a:chOff x="899592" y="3645024"/>
            <a:chExt cx="8208912" cy="3168352"/>
          </a:xfrm>
        </p:grpSpPr>
        <p:sp>
          <p:nvSpPr>
            <p:cNvPr id="21" name="TextBox 20"/>
            <p:cNvSpPr txBox="1"/>
            <p:nvPr/>
          </p:nvSpPr>
          <p:spPr>
            <a:xfrm>
              <a:off x="6300192" y="5459159"/>
              <a:ext cx="2808312" cy="1354217"/>
            </a:xfrm>
            <a:prstGeom prst="rect">
              <a:avLst/>
            </a:prstGeom>
            <a:solidFill>
              <a:srgbClr val="008000">
                <a:alpha val="60000"/>
              </a:srgbClr>
            </a:solidFill>
          </p:spPr>
          <p:txBody>
            <a:bodyPr wrap="square" rtlCol="0">
              <a:spAutoFit/>
            </a:bodyPr>
            <a:lstStyle/>
            <a:p>
              <a:pPr algn="l"/>
              <a:r>
                <a:rPr lang="en-GB" sz="1800" b="1" dirty="0">
                  <a:solidFill>
                    <a:srgbClr val="FFFFFF"/>
                  </a:solidFill>
                  <a:latin typeface="Calibri"/>
                  <a:cs typeface="Calibri"/>
                </a:rPr>
                <a:t>Social</a:t>
              </a:r>
            </a:p>
            <a:p>
              <a:pPr marL="285750" indent="-285750" algn="l">
                <a:buFont typeface="Arial"/>
                <a:buChar char="•"/>
              </a:pPr>
              <a:r>
                <a:rPr lang="en-GB" sz="1600" dirty="0">
                  <a:solidFill>
                    <a:srgbClr val="FFFFFF"/>
                  </a:solidFill>
                  <a:latin typeface="Calibri"/>
                  <a:cs typeface="Calibri"/>
                </a:rPr>
                <a:t>#FB likes</a:t>
              </a:r>
            </a:p>
            <a:p>
              <a:pPr marL="285750" indent="-285750" algn="l">
                <a:buFont typeface="Arial"/>
                <a:buChar char="•"/>
              </a:pPr>
              <a:r>
                <a:rPr lang="en-GB" sz="1600" dirty="0">
                  <a:solidFill>
                    <a:srgbClr val="FFFFFF"/>
                  </a:solidFill>
                  <a:latin typeface="Calibri"/>
                  <a:cs typeface="Calibri"/>
                </a:rPr>
                <a:t>#G+ +1 </a:t>
              </a:r>
            </a:p>
            <a:p>
              <a:pPr marL="285750" indent="-285750" algn="l">
                <a:buFont typeface="Arial"/>
                <a:buChar char="•"/>
              </a:pPr>
              <a:r>
                <a:rPr lang="en-GB" sz="1600" dirty="0">
                  <a:solidFill>
                    <a:srgbClr val="FFFFFF"/>
                  </a:solidFill>
                  <a:latin typeface="Calibri"/>
                  <a:cs typeface="Calibri"/>
                </a:rPr>
                <a:t>#tweets</a:t>
              </a:r>
            </a:p>
            <a:p>
              <a:pPr marL="285750" indent="-285750" algn="l">
                <a:buFont typeface="Arial"/>
                <a:buChar char="•"/>
              </a:pPr>
              <a:r>
                <a:rPr lang="en-GB" sz="1600" dirty="0" err="1">
                  <a:solidFill>
                    <a:srgbClr val="FFFFFF"/>
                  </a:solidFill>
                  <a:latin typeface="Calibri"/>
                  <a:cs typeface="Calibri"/>
                </a:rPr>
                <a:t>pagerank</a:t>
              </a:r>
              <a:endParaRPr lang="en-GB" sz="1400" dirty="0">
                <a:solidFill>
                  <a:srgbClr val="FFFFFF"/>
                </a:solidFill>
                <a:latin typeface="Calibri"/>
                <a:cs typeface="Calibri"/>
              </a:endParaRPr>
            </a:p>
          </p:txBody>
        </p:sp>
        <p:sp>
          <p:nvSpPr>
            <p:cNvPr id="22" name="Rounded Rectangle 21"/>
            <p:cNvSpPr/>
            <p:nvPr/>
          </p:nvSpPr>
          <p:spPr bwMode="auto">
            <a:xfrm>
              <a:off x="899592" y="3645024"/>
              <a:ext cx="648072" cy="576064"/>
            </a:xfrm>
            <a:prstGeom prst="roundRect">
              <a:avLst/>
            </a:prstGeom>
            <a:noFill/>
            <a:ln w="2540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
        <p:nvSpPr>
          <p:cNvPr id="13" name="TextBox 12"/>
          <p:cNvSpPr txBox="1"/>
          <p:nvPr/>
        </p:nvSpPr>
        <p:spPr>
          <a:xfrm>
            <a:off x="-6028" y="2780928"/>
            <a:ext cx="9144000" cy="2000548"/>
          </a:xfrm>
          <a:prstGeom prst="rect">
            <a:avLst/>
          </a:prstGeom>
          <a:solidFill>
            <a:schemeClr val="accent2">
              <a:lumMod val="20000"/>
              <a:lumOff val="80000"/>
            </a:schemeClr>
          </a:solidFill>
        </p:spPr>
        <p:txBody>
          <a:bodyPr wrap="square" rtlCol="0">
            <a:spAutoFit/>
          </a:bodyPr>
          <a:lstStyle/>
          <a:p>
            <a:endParaRPr lang="en-GB" sz="4400" b="1" dirty="0">
              <a:solidFill>
                <a:schemeClr val="tx1"/>
              </a:solidFill>
              <a:latin typeface="Calibri"/>
              <a:cs typeface="Calibri"/>
            </a:endParaRPr>
          </a:p>
          <a:p>
            <a:r>
              <a:rPr lang="en-GB" sz="4400" b="1" dirty="0">
                <a:solidFill>
                  <a:schemeClr val="tx1"/>
                </a:solidFill>
                <a:latin typeface="Calibri"/>
                <a:cs typeface="Calibri"/>
              </a:rPr>
              <a:t>Numerical features</a:t>
            </a:r>
          </a:p>
          <a:p>
            <a:endParaRPr lang="en-GB" sz="3600" dirty="0">
              <a:solidFill>
                <a:schemeClr val="tx1"/>
              </a:solidFill>
              <a:latin typeface="Calibri"/>
              <a:cs typeface="Calibri"/>
            </a:endParaRPr>
          </a:p>
        </p:txBody>
      </p:sp>
      <p:cxnSp>
        <p:nvCxnSpPr>
          <p:cNvPr id="5" name="Straight Arrow Connector 4"/>
          <p:cNvCxnSpPr>
            <a:endCxn id="21" idx="1"/>
          </p:cNvCxnSpPr>
          <p:nvPr/>
        </p:nvCxnSpPr>
        <p:spPr bwMode="auto">
          <a:xfrm>
            <a:off x="4572000" y="4781476"/>
            <a:ext cx="1728192" cy="13547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 name="Straight Arrow Connector 6"/>
          <p:cNvCxnSpPr>
            <a:stCxn id="13" idx="0"/>
          </p:cNvCxnSpPr>
          <p:nvPr/>
        </p:nvCxnSpPr>
        <p:spPr bwMode="auto">
          <a:xfrm flipV="1">
            <a:off x="4565972" y="1484784"/>
            <a:ext cx="1734220" cy="12961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3177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9913-3A42-C64A-B38E-EC9A1F31E2AC}"/>
              </a:ext>
            </a:extLst>
          </p:cNvPr>
          <p:cNvSpPr>
            <a:spLocks noGrp="1"/>
          </p:cNvSpPr>
          <p:nvPr>
            <p:ph type="title"/>
          </p:nvPr>
        </p:nvSpPr>
        <p:spPr/>
        <p:txBody>
          <a:bodyPr/>
          <a:lstStyle/>
          <a:p>
            <a:r>
              <a:rPr lang="en-GB" dirty="0"/>
              <a:t>Discretisation Methods</a:t>
            </a:r>
            <a:endParaRPr lang="en-US"/>
          </a:p>
        </p:txBody>
      </p:sp>
      <p:pic>
        <p:nvPicPr>
          <p:cNvPr id="8" name="Content Placeholder 7">
            <a:extLst>
              <a:ext uri="{FF2B5EF4-FFF2-40B4-BE49-F238E27FC236}">
                <a16:creationId xmlns:a16="http://schemas.microsoft.com/office/drawing/2014/main" id="{91EF5120-E5B5-2D41-9682-F5387B99ED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800" y="1268760"/>
            <a:ext cx="5767505" cy="2509838"/>
          </a:xfrm>
        </p:spPr>
      </p:pic>
      <p:sp>
        <p:nvSpPr>
          <p:cNvPr id="4" name="Footer Placeholder 3">
            <a:extLst>
              <a:ext uri="{FF2B5EF4-FFF2-40B4-BE49-F238E27FC236}">
                <a16:creationId xmlns:a16="http://schemas.microsoft.com/office/drawing/2014/main" id="{D1B491DC-4DD4-F549-89FB-3250DABF4D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EA062DAA-23E4-D543-9F23-298D72D82349}"/>
              </a:ext>
            </a:extLst>
          </p:cNvPr>
          <p:cNvSpPr txBox="1"/>
          <p:nvPr/>
        </p:nvSpPr>
        <p:spPr>
          <a:xfrm>
            <a:off x="1115616" y="1669115"/>
            <a:ext cx="1491562" cy="369332"/>
          </a:xfrm>
          <a:prstGeom prst="rect">
            <a:avLst/>
          </a:prstGeom>
          <a:noFill/>
        </p:spPr>
        <p:txBody>
          <a:bodyPr wrap="none" rtlCol="0">
            <a:spAutoFit/>
          </a:bodyPr>
          <a:lstStyle/>
          <a:p>
            <a:r>
              <a:rPr lang="en-US" sz="1800" b="1" dirty="0"/>
              <a:t>Unsupervised</a:t>
            </a:r>
          </a:p>
        </p:txBody>
      </p:sp>
      <p:sp>
        <p:nvSpPr>
          <p:cNvPr id="6" name="TextBox 5">
            <a:extLst>
              <a:ext uri="{FF2B5EF4-FFF2-40B4-BE49-F238E27FC236}">
                <a16:creationId xmlns:a16="http://schemas.microsoft.com/office/drawing/2014/main" id="{8360DB0B-D113-B34B-ACC8-4C6769F59D33}"/>
              </a:ext>
            </a:extLst>
          </p:cNvPr>
          <p:cNvSpPr txBox="1"/>
          <p:nvPr/>
        </p:nvSpPr>
        <p:spPr>
          <a:xfrm>
            <a:off x="1119523" y="2924944"/>
            <a:ext cx="1235082" cy="369332"/>
          </a:xfrm>
          <a:prstGeom prst="rect">
            <a:avLst/>
          </a:prstGeom>
          <a:noFill/>
        </p:spPr>
        <p:txBody>
          <a:bodyPr wrap="none" rtlCol="0">
            <a:spAutoFit/>
          </a:bodyPr>
          <a:lstStyle/>
          <a:p>
            <a:r>
              <a:rPr lang="en-US" sz="1800" b="1" dirty="0"/>
              <a:t>Supervised</a:t>
            </a:r>
          </a:p>
        </p:txBody>
      </p:sp>
      <p:sp>
        <p:nvSpPr>
          <p:cNvPr id="9" name="Content Placeholder 2">
            <a:extLst>
              <a:ext uri="{FF2B5EF4-FFF2-40B4-BE49-F238E27FC236}">
                <a16:creationId xmlns:a16="http://schemas.microsoft.com/office/drawing/2014/main" id="{4FEF505F-0F87-C242-A7C6-60173A6B790C}"/>
              </a:ext>
            </a:extLst>
          </p:cNvPr>
          <p:cNvSpPr txBox="1">
            <a:spLocks/>
          </p:cNvSpPr>
          <p:nvPr/>
        </p:nvSpPr>
        <p:spPr bwMode="auto">
          <a:xfrm>
            <a:off x="179388" y="4401924"/>
            <a:ext cx="8305800" cy="196871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457200" indent="-457200">
              <a:buFont typeface="Arial" panose="020B0604020202020204" pitchFamily="34" charset="0"/>
              <a:buChar char="•"/>
            </a:pPr>
            <a:r>
              <a:rPr lang="en-GB" sz="2400" kern="0" dirty="0"/>
              <a:t>Unsupervised case: no class information ➔ bins might confuse data from different clases</a:t>
            </a:r>
          </a:p>
          <a:p>
            <a:pPr marL="457200" indent="-457200">
              <a:buFont typeface="Arial" panose="020B0604020202020204" pitchFamily="34" charset="0"/>
              <a:buChar char="•"/>
            </a:pPr>
            <a:r>
              <a:rPr lang="en-GB" sz="2400" kern="0" dirty="0"/>
              <a:t>Supervised case: discretization follows class boundaries</a:t>
            </a:r>
          </a:p>
        </p:txBody>
      </p:sp>
      <p:sp>
        <p:nvSpPr>
          <p:cNvPr id="10" name="TextBox 9">
            <a:extLst>
              <a:ext uri="{FF2B5EF4-FFF2-40B4-BE49-F238E27FC236}">
                <a16:creationId xmlns:a16="http://schemas.microsoft.com/office/drawing/2014/main" id="{9760E7ED-81B4-8040-8A45-34B247EE8EDE}"/>
              </a:ext>
            </a:extLst>
          </p:cNvPr>
          <p:cNvSpPr txBox="1"/>
          <p:nvPr/>
        </p:nvSpPr>
        <p:spPr>
          <a:xfrm>
            <a:off x="6444208" y="3522499"/>
            <a:ext cx="2583400" cy="369332"/>
          </a:xfrm>
          <a:prstGeom prst="rect">
            <a:avLst/>
          </a:prstGeom>
          <a:noFill/>
        </p:spPr>
        <p:txBody>
          <a:bodyPr wrap="none" rtlCol="0">
            <a:spAutoFit/>
          </a:bodyPr>
          <a:lstStyle/>
          <a:p>
            <a:r>
              <a:rPr lang="en-US" sz="1800" b="1" dirty="0"/>
              <a:t>X is a numerical attribute</a:t>
            </a:r>
          </a:p>
        </p:txBody>
      </p:sp>
    </p:spTree>
    <p:extLst>
      <p:ext uri="{BB962C8B-B14F-4D97-AF65-F5344CB8AC3E}">
        <p14:creationId xmlns:p14="http://schemas.microsoft.com/office/powerpoint/2010/main" val="229334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Unsupervised Discretisation</a:t>
            </a:r>
          </a:p>
        </p:txBody>
      </p:sp>
      <p:sp>
        <p:nvSpPr>
          <p:cNvPr id="3" name="Content Placeholder 2"/>
          <p:cNvSpPr>
            <a:spLocks noGrp="1"/>
          </p:cNvSpPr>
          <p:nvPr>
            <p:ph idx="1"/>
          </p:nvPr>
        </p:nvSpPr>
        <p:spPr/>
        <p:txBody>
          <a:bodyPr/>
          <a:lstStyle/>
          <a:p>
            <a:r>
              <a:rPr lang="en-GB" sz="2000" dirty="0"/>
              <a:t>Equal width: divide the range into a predefined number of bins</a:t>
            </a:r>
            <a:endParaRPr lang="en-GB" sz="2400" dirty="0"/>
          </a:p>
          <a:p>
            <a:endParaRPr lang="en-GB" sz="2400" dirty="0"/>
          </a:p>
          <a:p>
            <a:endParaRPr lang="en-GB" sz="2400" dirty="0"/>
          </a:p>
          <a:p>
            <a:endParaRPr lang="en-GB" sz="2000" dirty="0"/>
          </a:p>
          <a:p>
            <a:r>
              <a:rPr lang="en-GB" sz="2000" dirty="0"/>
              <a:t>Equal frequency: divide the range into a predefined number of bins so that every interval contains the same number of values</a:t>
            </a:r>
            <a:endParaRPr lang="en-GB" sz="2400" dirty="0"/>
          </a:p>
          <a:p>
            <a:endParaRPr lang="en-GB" sz="2000" dirty="0"/>
          </a:p>
          <a:p>
            <a:endParaRPr lang="en-GB" sz="2000" dirty="0"/>
          </a:p>
          <a:p>
            <a:br>
              <a:rPr lang="en-GB" sz="2000" dirty="0"/>
            </a:br>
            <a:r>
              <a:rPr lang="en-GB" sz="2000" dirty="0"/>
              <a:t>Clustering: Use any suitable clustering </a:t>
            </a:r>
            <a:r>
              <a:rPr lang="en-GB" sz="2000" dirty="0">
                <a:ea typeface="+mn-ea"/>
              </a:rPr>
              <a:t>method for multi-dimensional  data and assign one feature </a:t>
            </a:r>
            <a:r>
              <a:rPr lang="en-GB" sz="2000" dirty="0"/>
              <a:t>value per cluster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7" name="Group 6">
            <a:extLst>
              <a:ext uri="{FF2B5EF4-FFF2-40B4-BE49-F238E27FC236}">
                <a16:creationId xmlns:a16="http://schemas.microsoft.com/office/drawing/2014/main" id="{3B5AD49C-9962-3B4E-94DF-667252F29B5D}"/>
              </a:ext>
            </a:extLst>
          </p:cNvPr>
          <p:cNvGrpSpPr/>
          <p:nvPr/>
        </p:nvGrpSpPr>
        <p:grpSpPr>
          <a:xfrm>
            <a:off x="1873270" y="3720042"/>
            <a:ext cx="4670271" cy="859331"/>
            <a:chOff x="3775470" y="2801292"/>
            <a:chExt cx="5019570" cy="1054746"/>
          </a:xfrm>
        </p:grpSpPr>
        <p:pic>
          <p:nvPicPr>
            <p:cNvPr id="23" name="Picture 22">
              <a:extLst>
                <a:ext uri="{FF2B5EF4-FFF2-40B4-BE49-F238E27FC236}">
                  <a16:creationId xmlns:a16="http://schemas.microsoft.com/office/drawing/2014/main" id="{4D17D82B-268B-3246-B455-F1EF214FC185}"/>
                </a:ext>
              </a:extLst>
            </p:cNvPr>
            <p:cNvPicPr>
              <a:picLocks noChangeAspect="1"/>
            </p:cNvPicPr>
            <p:nvPr/>
          </p:nvPicPr>
          <p:blipFill rotWithShape="1">
            <a:blip r:embed="rId3">
              <a:extLst>
                <a:ext uri="{28A0092B-C50C-407E-A947-70E740481C1C}">
                  <a14:useLocalDpi xmlns:a14="http://schemas.microsoft.com/office/drawing/2010/main" val="0"/>
                </a:ext>
              </a:extLst>
            </a:blip>
            <a:srcRect l="10625" t="12478" r="6688" b="62315"/>
            <a:stretch/>
          </p:blipFill>
          <p:spPr>
            <a:xfrm>
              <a:off x="3775470" y="2877566"/>
              <a:ext cx="5019570" cy="978472"/>
            </a:xfrm>
            <a:prstGeom prst="rect">
              <a:avLst/>
            </a:prstGeom>
          </p:spPr>
        </p:pic>
        <p:sp>
          <p:nvSpPr>
            <p:cNvPr id="24" name="Oval 23">
              <a:extLst>
                <a:ext uri="{FF2B5EF4-FFF2-40B4-BE49-F238E27FC236}">
                  <a16:creationId xmlns:a16="http://schemas.microsoft.com/office/drawing/2014/main" id="{727D5EF7-8536-E54F-A571-51EE72708AD9}"/>
                </a:ext>
              </a:extLst>
            </p:cNvPr>
            <p:cNvSpPr/>
            <p:nvPr/>
          </p:nvSpPr>
          <p:spPr bwMode="auto">
            <a:xfrm>
              <a:off x="5810850" y="3498924"/>
              <a:ext cx="474405" cy="280840"/>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5" name="Straight Connector 24">
              <a:extLst>
                <a:ext uri="{FF2B5EF4-FFF2-40B4-BE49-F238E27FC236}">
                  <a16:creationId xmlns:a16="http://schemas.microsoft.com/office/drawing/2014/main" id="{3881A59C-3AEE-E34C-A6C9-8D31210A132C}"/>
                </a:ext>
              </a:extLst>
            </p:cNvPr>
            <p:cNvCxnSpPr>
              <a:cxnSpLocks/>
            </p:cNvCxnSpPr>
            <p:nvPr/>
          </p:nvCxnSpPr>
          <p:spPr bwMode="auto">
            <a:xfrm>
              <a:off x="4788024"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EAF1EDC6-2247-714D-A11B-B096C130DE56}"/>
                </a:ext>
              </a:extLst>
            </p:cNvPr>
            <p:cNvCxnSpPr>
              <a:cxnSpLocks/>
            </p:cNvCxnSpPr>
            <p:nvPr/>
          </p:nvCxnSpPr>
          <p:spPr bwMode="auto">
            <a:xfrm>
              <a:off x="6228184"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7" name="Straight Connector 26">
              <a:extLst>
                <a:ext uri="{FF2B5EF4-FFF2-40B4-BE49-F238E27FC236}">
                  <a16:creationId xmlns:a16="http://schemas.microsoft.com/office/drawing/2014/main" id="{338F070F-4A22-444F-A9BA-37913990D2D8}"/>
                </a:ext>
              </a:extLst>
            </p:cNvPr>
            <p:cNvCxnSpPr>
              <a:cxnSpLocks/>
            </p:cNvCxnSpPr>
            <p:nvPr/>
          </p:nvCxnSpPr>
          <p:spPr bwMode="auto">
            <a:xfrm>
              <a:off x="5220072"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8" name="Straight Connector 27">
              <a:extLst>
                <a:ext uri="{FF2B5EF4-FFF2-40B4-BE49-F238E27FC236}">
                  <a16:creationId xmlns:a16="http://schemas.microsoft.com/office/drawing/2014/main" id="{5C5A6DA8-CF05-B84E-B7D5-3CC91C9A62DB}"/>
                </a:ext>
              </a:extLst>
            </p:cNvPr>
            <p:cNvCxnSpPr>
              <a:cxnSpLocks/>
            </p:cNvCxnSpPr>
            <p:nvPr/>
          </p:nvCxnSpPr>
          <p:spPr bwMode="auto">
            <a:xfrm>
              <a:off x="5810850"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6194E881-1AF0-8740-9351-F40CBB3359F9}"/>
                </a:ext>
              </a:extLst>
            </p:cNvPr>
            <p:cNvCxnSpPr>
              <a:cxnSpLocks/>
            </p:cNvCxnSpPr>
            <p:nvPr/>
          </p:nvCxnSpPr>
          <p:spPr bwMode="auto">
            <a:xfrm>
              <a:off x="6672442"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0" name="Straight Connector 29">
              <a:extLst>
                <a:ext uri="{FF2B5EF4-FFF2-40B4-BE49-F238E27FC236}">
                  <a16:creationId xmlns:a16="http://schemas.microsoft.com/office/drawing/2014/main" id="{3BA51B7A-2F91-6D43-8862-CD7EBA813221}"/>
                </a:ext>
              </a:extLst>
            </p:cNvPr>
            <p:cNvCxnSpPr>
              <a:cxnSpLocks/>
            </p:cNvCxnSpPr>
            <p:nvPr/>
          </p:nvCxnSpPr>
          <p:spPr bwMode="auto">
            <a:xfrm>
              <a:off x="7092280"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1" name="Straight Connector 30">
              <a:extLst>
                <a:ext uri="{FF2B5EF4-FFF2-40B4-BE49-F238E27FC236}">
                  <a16:creationId xmlns:a16="http://schemas.microsoft.com/office/drawing/2014/main" id="{21FA2D51-B722-EC4C-80A1-11C8E2DE4C53}"/>
                </a:ext>
              </a:extLst>
            </p:cNvPr>
            <p:cNvCxnSpPr>
              <a:cxnSpLocks/>
            </p:cNvCxnSpPr>
            <p:nvPr/>
          </p:nvCxnSpPr>
          <p:spPr bwMode="auto">
            <a:xfrm>
              <a:off x="7524328"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D011DE30-443E-3F45-BCFA-764915340A61}"/>
                </a:ext>
              </a:extLst>
            </p:cNvPr>
            <p:cNvCxnSpPr>
              <a:cxnSpLocks/>
            </p:cNvCxnSpPr>
            <p:nvPr/>
          </p:nvCxnSpPr>
          <p:spPr bwMode="auto">
            <a:xfrm>
              <a:off x="7884368" y="2801292"/>
              <a:ext cx="0" cy="978472"/>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6" name="Oval 35">
              <a:extLst>
                <a:ext uri="{FF2B5EF4-FFF2-40B4-BE49-F238E27FC236}">
                  <a16:creationId xmlns:a16="http://schemas.microsoft.com/office/drawing/2014/main" id="{24CA1181-66FC-CB48-8035-C267C89074B3}"/>
                </a:ext>
              </a:extLst>
            </p:cNvPr>
            <p:cNvSpPr/>
            <p:nvPr/>
          </p:nvSpPr>
          <p:spPr bwMode="auto">
            <a:xfrm>
              <a:off x="6042152" y="2953840"/>
              <a:ext cx="144016" cy="115120"/>
            </a:xfrm>
            <a:prstGeom prst="ellipse">
              <a:avLst/>
            </a:prstGeom>
            <a:solidFill>
              <a:schemeClr val="accent1"/>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Oval 36">
              <a:extLst>
                <a:ext uri="{FF2B5EF4-FFF2-40B4-BE49-F238E27FC236}">
                  <a16:creationId xmlns:a16="http://schemas.microsoft.com/office/drawing/2014/main" id="{0094A8AA-DDED-EB45-B36A-6E7914DC02CD}"/>
                </a:ext>
              </a:extLst>
            </p:cNvPr>
            <p:cNvSpPr/>
            <p:nvPr/>
          </p:nvSpPr>
          <p:spPr bwMode="auto">
            <a:xfrm>
              <a:off x="6252605" y="2953840"/>
              <a:ext cx="186278" cy="144016"/>
            </a:xfrm>
            <a:prstGeom prst="ellipse">
              <a:avLst/>
            </a:prstGeom>
            <a:solidFill>
              <a:schemeClr val="bg1"/>
            </a:solidFill>
            <a:ln w="158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39" name="Curved Connector 38">
              <a:extLst>
                <a:ext uri="{FF2B5EF4-FFF2-40B4-BE49-F238E27FC236}">
                  <a16:creationId xmlns:a16="http://schemas.microsoft.com/office/drawing/2014/main" id="{FAF0BB4A-5BDA-ED43-B060-7F75BFBCF140}"/>
                </a:ext>
              </a:extLst>
            </p:cNvPr>
            <p:cNvCxnSpPr>
              <a:cxnSpLocks/>
              <a:stCxn id="37" idx="0"/>
              <a:endCxn id="36" idx="0"/>
            </p:cNvCxnSpPr>
            <p:nvPr/>
          </p:nvCxnSpPr>
          <p:spPr bwMode="auto">
            <a:xfrm rot="16200000" flipV="1">
              <a:off x="6229952" y="2838048"/>
              <a:ext cx="12700" cy="231584"/>
            </a:xfrm>
            <a:prstGeom prst="curvedConnector3">
              <a:avLst>
                <a:gd name="adj1" fmla="val 1800000"/>
              </a:avLst>
            </a:prstGeom>
            <a:solidFill>
              <a:schemeClr val="accent1"/>
            </a:solidFill>
            <a:ln w="9525" cap="flat" cmpd="sng" algn="ctr">
              <a:solidFill>
                <a:schemeClr val="accent1"/>
              </a:solidFill>
              <a:prstDash val="solid"/>
              <a:round/>
              <a:headEnd type="none" w="med" len="med"/>
              <a:tailEnd type="triangle"/>
            </a:ln>
            <a:effectLst/>
          </p:spPr>
        </p:cxnSp>
        <p:sp>
          <p:nvSpPr>
            <p:cNvPr id="40" name="Oval 39">
              <a:extLst>
                <a:ext uri="{FF2B5EF4-FFF2-40B4-BE49-F238E27FC236}">
                  <a16:creationId xmlns:a16="http://schemas.microsoft.com/office/drawing/2014/main" id="{30B0B4CC-7E9D-B14D-82BA-F23470EECA12}"/>
                </a:ext>
              </a:extLst>
            </p:cNvPr>
            <p:cNvSpPr/>
            <p:nvPr/>
          </p:nvSpPr>
          <p:spPr bwMode="auto">
            <a:xfrm>
              <a:off x="7534802" y="2980105"/>
              <a:ext cx="186278" cy="144016"/>
            </a:xfrm>
            <a:prstGeom prst="ellipse">
              <a:avLst/>
            </a:prstGeom>
            <a:solidFill>
              <a:schemeClr val="bg1"/>
            </a:solidFill>
            <a:ln w="158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41" name="Oval 40">
              <a:extLst>
                <a:ext uri="{FF2B5EF4-FFF2-40B4-BE49-F238E27FC236}">
                  <a16:creationId xmlns:a16="http://schemas.microsoft.com/office/drawing/2014/main" id="{5E1EA564-81F7-3E43-9922-F4FF430F9294}"/>
                </a:ext>
              </a:extLst>
            </p:cNvPr>
            <p:cNvSpPr/>
            <p:nvPr/>
          </p:nvSpPr>
          <p:spPr bwMode="auto">
            <a:xfrm>
              <a:off x="7355997" y="3156279"/>
              <a:ext cx="144016" cy="115120"/>
            </a:xfrm>
            <a:prstGeom prst="ellipse">
              <a:avLst/>
            </a:prstGeom>
            <a:solidFill>
              <a:schemeClr val="accent1"/>
            </a:solid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42" name="Curved Connector 41">
              <a:extLst>
                <a:ext uri="{FF2B5EF4-FFF2-40B4-BE49-F238E27FC236}">
                  <a16:creationId xmlns:a16="http://schemas.microsoft.com/office/drawing/2014/main" id="{475D285C-AE1A-2C49-9BBB-C46EDBF18670}"/>
                </a:ext>
              </a:extLst>
            </p:cNvPr>
            <p:cNvCxnSpPr>
              <a:cxnSpLocks/>
              <a:stCxn id="40" idx="0"/>
              <a:endCxn id="41" idx="0"/>
            </p:cNvCxnSpPr>
            <p:nvPr/>
          </p:nvCxnSpPr>
          <p:spPr bwMode="auto">
            <a:xfrm rot="16200000" flipH="1" flipV="1">
              <a:off x="7439886" y="2968224"/>
              <a:ext cx="176174" cy="199936"/>
            </a:xfrm>
            <a:prstGeom prst="curvedConnector3">
              <a:avLst>
                <a:gd name="adj1" fmla="val -129758"/>
              </a:avLst>
            </a:prstGeom>
            <a:solidFill>
              <a:schemeClr val="accent1"/>
            </a:solidFill>
            <a:ln w="9525" cap="flat" cmpd="sng" algn="ctr">
              <a:solidFill>
                <a:schemeClr val="accent1"/>
              </a:solidFill>
              <a:prstDash val="solid"/>
              <a:round/>
              <a:headEnd type="none" w="med" len="med"/>
              <a:tailEnd type="triangle"/>
            </a:ln>
            <a:effectLst/>
          </p:spPr>
        </p:cxnSp>
      </p:grpSp>
      <p:pic>
        <p:nvPicPr>
          <p:cNvPr id="56" name="Picture 55">
            <a:extLst>
              <a:ext uri="{FF2B5EF4-FFF2-40B4-BE49-F238E27FC236}">
                <a16:creationId xmlns:a16="http://schemas.microsoft.com/office/drawing/2014/main" id="{D0127A83-A90E-6645-B6E8-8B3CD41F9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978" y="5308906"/>
            <a:ext cx="2509374" cy="1072422"/>
          </a:xfrm>
          <a:prstGeom prst="rect">
            <a:avLst/>
          </a:prstGeom>
        </p:spPr>
      </p:pic>
      <p:pic>
        <p:nvPicPr>
          <p:cNvPr id="6" name="Picture 5">
            <a:extLst>
              <a:ext uri="{FF2B5EF4-FFF2-40B4-BE49-F238E27FC236}">
                <a16:creationId xmlns:a16="http://schemas.microsoft.com/office/drawing/2014/main" id="{03691C73-E66C-4442-A718-56143EE77774}"/>
              </a:ext>
            </a:extLst>
          </p:cNvPr>
          <p:cNvPicPr>
            <a:picLocks noChangeAspect="1"/>
          </p:cNvPicPr>
          <p:nvPr/>
        </p:nvPicPr>
        <p:blipFill rotWithShape="1">
          <a:blip r:embed="rId3">
            <a:extLst>
              <a:ext uri="{28A0092B-C50C-407E-A947-70E740481C1C}">
                <a14:useLocalDpi xmlns:a14="http://schemas.microsoft.com/office/drawing/2010/main" val="0"/>
              </a:ext>
            </a:extLst>
          </a:blip>
          <a:srcRect l="10625" t="12478" r="6688" b="62315"/>
          <a:stretch/>
        </p:blipFill>
        <p:spPr>
          <a:xfrm>
            <a:off x="1907704" y="1757397"/>
            <a:ext cx="4601405" cy="797321"/>
          </a:xfrm>
          <a:prstGeom prst="rect">
            <a:avLst/>
          </a:prstGeom>
        </p:spPr>
      </p:pic>
      <p:cxnSp>
        <p:nvCxnSpPr>
          <p:cNvPr id="15" name="Straight Connector 14">
            <a:extLst>
              <a:ext uri="{FF2B5EF4-FFF2-40B4-BE49-F238E27FC236}">
                <a16:creationId xmlns:a16="http://schemas.microsoft.com/office/drawing/2014/main" id="{6BE37CDD-FA40-5D40-95D1-B1017C73380C}"/>
              </a:ext>
            </a:extLst>
          </p:cNvPr>
          <p:cNvCxnSpPr>
            <a:cxnSpLocks/>
          </p:cNvCxnSpPr>
          <p:nvPr/>
        </p:nvCxnSpPr>
        <p:spPr bwMode="auto">
          <a:xfrm>
            <a:off x="5670230" y="1767583"/>
            <a:ext cx="0" cy="797321"/>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Oval 16">
            <a:extLst>
              <a:ext uri="{FF2B5EF4-FFF2-40B4-BE49-F238E27FC236}">
                <a16:creationId xmlns:a16="http://schemas.microsoft.com/office/drawing/2014/main" id="{7511B1DA-EB0A-DD43-8BC5-7DA565932C4A}"/>
              </a:ext>
            </a:extLst>
          </p:cNvPr>
          <p:cNvSpPr/>
          <p:nvPr/>
        </p:nvSpPr>
        <p:spPr bwMode="auto">
          <a:xfrm>
            <a:off x="3825078" y="2330965"/>
            <a:ext cx="434884" cy="22884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16" name="Straight Connector 15">
            <a:extLst>
              <a:ext uri="{FF2B5EF4-FFF2-40B4-BE49-F238E27FC236}">
                <a16:creationId xmlns:a16="http://schemas.microsoft.com/office/drawing/2014/main" id="{087E91E5-40CD-5F4A-8749-7C488EF86CDF}"/>
              </a:ext>
            </a:extLst>
          </p:cNvPr>
          <p:cNvCxnSpPr>
            <a:cxnSpLocks/>
          </p:cNvCxnSpPr>
          <p:nvPr/>
        </p:nvCxnSpPr>
        <p:spPr bwMode="auto">
          <a:xfrm>
            <a:off x="2831833" y="1767583"/>
            <a:ext cx="0" cy="797321"/>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78F2E62B-E8DB-4D44-B2F5-89A52B3B9792}"/>
              </a:ext>
            </a:extLst>
          </p:cNvPr>
          <p:cNvCxnSpPr>
            <a:cxnSpLocks/>
          </p:cNvCxnSpPr>
          <p:nvPr/>
        </p:nvCxnSpPr>
        <p:spPr bwMode="auto">
          <a:xfrm>
            <a:off x="4152018" y="1667492"/>
            <a:ext cx="0" cy="797321"/>
          </a:xfrm>
          <a:prstGeom prst="line">
            <a:avLst/>
          </a:prstGeom>
          <a:ln w="57150">
            <a:solidFill>
              <a:schemeClr val="bg1"/>
            </a:solidFill>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sp>
        <p:nvSpPr>
          <p:cNvPr id="33" name="Oval 32">
            <a:extLst>
              <a:ext uri="{FF2B5EF4-FFF2-40B4-BE49-F238E27FC236}">
                <a16:creationId xmlns:a16="http://schemas.microsoft.com/office/drawing/2014/main" id="{32ECF1CD-AA32-D749-ABE6-5860BFDED868}"/>
              </a:ext>
            </a:extLst>
          </p:cNvPr>
          <p:cNvSpPr/>
          <p:nvPr/>
        </p:nvSpPr>
        <p:spPr bwMode="auto">
          <a:xfrm>
            <a:off x="3439903" y="2015448"/>
            <a:ext cx="500100" cy="228846"/>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5" name="Rectangle 34">
            <a:extLst>
              <a:ext uri="{FF2B5EF4-FFF2-40B4-BE49-F238E27FC236}">
                <a16:creationId xmlns:a16="http://schemas.microsoft.com/office/drawing/2014/main" id="{9FA06D16-803A-734C-B90A-A1574387E8C9}"/>
              </a:ext>
            </a:extLst>
          </p:cNvPr>
          <p:cNvSpPr/>
          <p:nvPr/>
        </p:nvSpPr>
        <p:spPr bwMode="auto">
          <a:xfrm>
            <a:off x="4559266" y="1767583"/>
            <a:ext cx="575887" cy="5633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50" name="Straight Connector 49">
            <a:extLst>
              <a:ext uri="{FF2B5EF4-FFF2-40B4-BE49-F238E27FC236}">
                <a16:creationId xmlns:a16="http://schemas.microsoft.com/office/drawing/2014/main" id="{AA5CB637-71EC-B54F-B2C0-EC5AD083DFD3}"/>
              </a:ext>
            </a:extLst>
          </p:cNvPr>
          <p:cNvCxnSpPr>
            <a:cxnSpLocks/>
          </p:cNvCxnSpPr>
          <p:nvPr/>
        </p:nvCxnSpPr>
        <p:spPr bwMode="auto">
          <a:xfrm>
            <a:off x="3387401" y="2173731"/>
            <a:ext cx="59408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3FFEA12D-85EF-AC41-B68A-02745ABBAD06}"/>
              </a:ext>
            </a:extLst>
          </p:cNvPr>
          <p:cNvCxnSpPr>
            <a:cxnSpLocks/>
          </p:cNvCxnSpPr>
          <p:nvPr/>
        </p:nvCxnSpPr>
        <p:spPr bwMode="auto">
          <a:xfrm>
            <a:off x="4547861" y="2173731"/>
            <a:ext cx="59408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CADFEE0E-B6BA-5640-9A48-0F40A73988D5}"/>
              </a:ext>
            </a:extLst>
          </p:cNvPr>
          <p:cNvCxnSpPr>
            <a:cxnSpLocks/>
          </p:cNvCxnSpPr>
          <p:nvPr/>
        </p:nvCxnSpPr>
        <p:spPr bwMode="auto">
          <a:xfrm>
            <a:off x="3940003" y="1744461"/>
            <a:ext cx="0" cy="797321"/>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1ED33D63-9810-7046-B543-C3F0056F40DB}"/>
              </a:ext>
            </a:extLst>
          </p:cNvPr>
          <p:cNvCxnSpPr>
            <a:cxnSpLocks/>
          </p:cNvCxnSpPr>
          <p:nvPr/>
        </p:nvCxnSpPr>
        <p:spPr bwMode="auto">
          <a:xfrm>
            <a:off x="3425916" y="1744461"/>
            <a:ext cx="0" cy="797321"/>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E4772986-E930-8642-9849-D8933E67E22A}"/>
              </a:ext>
            </a:extLst>
          </p:cNvPr>
          <p:cNvCxnSpPr>
            <a:cxnSpLocks/>
          </p:cNvCxnSpPr>
          <p:nvPr/>
        </p:nvCxnSpPr>
        <p:spPr bwMode="auto">
          <a:xfrm>
            <a:off x="4548073" y="1767583"/>
            <a:ext cx="0" cy="797321"/>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3A039AB4-B625-2040-9C7B-5727A86D1DB2}"/>
              </a:ext>
            </a:extLst>
          </p:cNvPr>
          <p:cNvCxnSpPr>
            <a:cxnSpLocks/>
          </p:cNvCxnSpPr>
          <p:nvPr/>
        </p:nvCxnSpPr>
        <p:spPr bwMode="auto">
          <a:xfrm>
            <a:off x="5142156" y="1757397"/>
            <a:ext cx="0" cy="797321"/>
          </a:xfrm>
          <a:prstGeom prst="line">
            <a:avLst/>
          </a:prstGeom>
          <a:ln w="19050">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41E834B6-A6FF-3B43-B01B-2DFBB73BAD1E}"/>
              </a:ext>
            </a:extLst>
          </p:cNvPr>
          <p:cNvCxnSpPr>
            <a:cxnSpLocks/>
          </p:cNvCxnSpPr>
          <p:nvPr/>
        </p:nvCxnSpPr>
        <p:spPr bwMode="auto">
          <a:xfrm>
            <a:off x="4118848" y="2173731"/>
            <a:ext cx="6600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B14AF8EE-76F1-6348-B094-5868FF18FE80}"/>
              </a:ext>
            </a:extLst>
          </p:cNvPr>
          <p:cNvSpPr txBox="1"/>
          <p:nvPr/>
        </p:nvSpPr>
        <p:spPr>
          <a:xfrm>
            <a:off x="3734081" y="6262798"/>
            <a:ext cx="678777" cy="276999"/>
          </a:xfrm>
          <a:prstGeom prst="rect">
            <a:avLst/>
          </a:prstGeom>
          <a:noFill/>
        </p:spPr>
        <p:txBody>
          <a:bodyPr wrap="none" rtlCol="0">
            <a:spAutoFit/>
          </a:bodyPr>
          <a:lstStyle/>
          <a:p>
            <a:r>
              <a:rPr lang="en-US"/>
              <a:t>Clusters</a:t>
            </a:r>
          </a:p>
        </p:txBody>
      </p:sp>
      <p:sp>
        <p:nvSpPr>
          <p:cNvPr id="43" name="TextBox 42">
            <a:extLst>
              <a:ext uri="{FF2B5EF4-FFF2-40B4-BE49-F238E27FC236}">
                <a16:creationId xmlns:a16="http://schemas.microsoft.com/office/drawing/2014/main" id="{C2C259E9-6E94-E648-8291-00CEB0507D6B}"/>
              </a:ext>
            </a:extLst>
          </p:cNvPr>
          <p:cNvSpPr txBox="1"/>
          <p:nvPr/>
        </p:nvSpPr>
        <p:spPr>
          <a:xfrm>
            <a:off x="5554027" y="5634609"/>
            <a:ext cx="2011961" cy="276999"/>
          </a:xfrm>
          <a:prstGeom prst="rect">
            <a:avLst/>
          </a:prstGeom>
          <a:noFill/>
        </p:spPr>
        <p:txBody>
          <a:bodyPr wrap="none" rtlCol="0">
            <a:spAutoFit/>
          </a:bodyPr>
          <a:lstStyle/>
          <a:p>
            <a:r>
              <a:rPr lang="en-US"/>
              <a:t>Multiple numerical attributes</a:t>
            </a:r>
          </a:p>
        </p:txBody>
      </p:sp>
    </p:spTree>
    <p:extLst>
      <p:ext uri="{BB962C8B-B14F-4D97-AF65-F5344CB8AC3E}">
        <p14:creationId xmlns:p14="http://schemas.microsoft.com/office/powerpoint/2010/main" val="170712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Credible Page?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Obraz 2"/>
          <p:cNvPicPr>
            <a:picLocks noChangeAspect="1"/>
          </p:cNvPicPr>
          <p:nvPr/>
        </p:nvPicPr>
        <p:blipFill>
          <a:blip r:embed="rId3"/>
          <a:stretch>
            <a:fillRect/>
          </a:stretch>
        </p:blipFill>
        <p:spPr>
          <a:xfrm>
            <a:off x="140407" y="1240710"/>
            <a:ext cx="8464041" cy="5129927"/>
          </a:xfrm>
          <a:prstGeom prst="rect">
            <a:avLst/>
          </a:prstGeom>
        </p:spPr>
      </p:pic>
    </p:spTree>
    <p:extLst>
      <p:ext uri="{BB962C8B-B14F-4D97-AF65-F5344CB8AC3E}">
        <p14:creationId xmlns:p14="http://schemas.microsoft.com/office/powerpoint/2010/main" val="599337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3840"/>
            <a:ext cx="8305800" cy="914400"/>
          </a:xfrm>
        </p:spPr>
        <p:txBody>
          <a:bodyPr/>
          <a:lstStyle/>
          <a:p>
            <a:r>
              <a:rPr lang="en-GB" dirty="0"/>
              <a:t>Supervised Discretisation</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ounded Rectangle 4"/>
          <p:cNvSpPr/>
          <p:nvPr/>
        </p:nvSpPr>
        <p:spPr bwMode="auto">
          <a:xfrm>
            <a:off x="2472520"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11</a:t>
            </a:r>
          </a:p>
        </p:txBody>
      </p:sp>
      <p:sp>
        <p:nvSpPr>
          <p:cNvPr id="6" name="Rounded Rectangle 5"/>
          <p:cNvSpPr/>
          <p:nvPr/>
        </p:nvSpPr>
        <p:spPr bwMode="auto">
          <a:xfrm>
            <a:off x="282663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13</a:t>
            </a:r>
          </a:p>
        </p:txBody>
      </p:sp>
      <p:sp>
        <p:nvSpPr>
          <p:cNvPr id="7" name="Rounded Rectangle 6"/>
          <p:cNvSpPr/>
          <p:nvPr/>
        </p:nvSpPr>
        <p:spPr bwMode="auto">
          <a:xfrm>
            <a:off x="318667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15</a:t>
            </a:r>
          </a:p>
        </p:txBody>
      </p:sp>
      <p:sp>
        <p:nvSpPr>
          <p:cNvPr id="8" name="Rounded Rectangle 7"/>
          <p:cNvSpPr/>
          <p:nvPr/>
        </p:nvSpPr>
        <p:spPr bwMode="auto">
          <a:xfrm>
            <a:off x="3540784"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15</a:t>
            </a:r>
          </a:p>
        </p:txBody>
      </p:sp>
      <p:sp>
        <p:nvSpPr>
          <p:cNvPr id="9" name="Rounded Rectangle 8"/>
          <p:cNvSpPr/>
          <p:nvPr/>
        </p:nvSpPr>
        <p:spPr bwMode="auto">
          <a:xfrm>
            <a:off x="3900824"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17</a:t>
            </a:r>
          </a:p>
        </p:txBody>
      </p:sp>
      <p:sp>
        <p:nvSpPr>
          <p:cNvPr id="10" name="Rounded Rectangle 9"/>
          <p:cNvSpPr/>
          <p:nvPr/>
        </p:nvSpPr>
        <p:spPr bwMode="auto">
          <a:xfrm>
            <a:off x="4254936"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18</a:t>
            </a:r>
          </a:p>
        </p:txBody>
      </p:sp>
      <p:sp>
        <p:nvSpPr>
          <p:cNvPr id="11" name="Rounded Rectangle 10"/>
          <p:cNvSpPr/>
          <p:nvPr/>
        </p:nvSpPr>
        <p:spPr bwMode="auto">
          <a:xfrm>
            <a:off x="4614976"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19</a:t>
            </a:r>
          </a:p>
        </p:txBody>
      </p:sp>
      <p:sp>
        <p:nvSpPr>
          <p:cNvPr id="12" name="Rounded Rectangle 11"/>
          <p:cNvSpPr/>
          <p:nvPr/>
        </p:nvSpPr>
        <p:spPr bwMode="auto">
          <a:xfrm>
            <a:off x="4969088"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19</a:t>
            </a:r>
          </a:p>
        </p:txBody>
      </p:sp>
      <p:sp>
        <p:nvSpPr>
          <p:cNvPr id="13" name="Rounded Rectangle 12"/>
          <p:cNvSpPr/>
          <p:nvPr/>
        </p:nvSpPr>
        <p:spPr bwMode="auto">
          <a:xfrm>
            <a:off x="5329128"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22</a:t>
            </a:r>
          </a:p>
        </p:txBody>
      </p:sp>
      <p:sp>
        <p:nvSpPr>
          <p:cNvPr id="14" name="Rounded Rectangle 13"/>
          <p:cNvSpPr/>
          <p:nvPr/>
        </p:nvSpPr>
        <p:spPr bwMode="auto">
          <a:xfrm>
            <a:off x="5683240"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23</a:t>
            </a:r>
          </a:p>
        </p:txBody>
      </p:sp>
      <p:sp>
        <p:nvSpPr>
          <p:cNvPr id="15" name="Rounded Rectangle 14"/>
          <p:cNvSpPr/>
          <p:nvPr/>
        </p:nvSpPr>
        <p:spPr bwMode="auto">
          <a:xfrm>
            <a:off x="6043280"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25</a:t>
            </a:r>
          </a:p>
        </p:txBody>
      </p:sp>
      <p:sp>
        <p:nvSpPr>
          <p:cNvPr id="16" name="Rounded Rectangle 15"/>
          <p:cNvSpPr/>
          <p:nvPr/>
        </p:nvSpPr>
        <p:spPr bwMode="auto">
          <a:xfrm>
            <a:off x="639739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50" dirty="0">
                <a:latin typeface="Calibri" charset="0"/>
                <a:ea typeface="Calibri" charset="0"/>
                <a:cs typeface="Calibri" charset="0"/>
              </a:rPr>
              <a:t>27</a:t>
            </a:r>
            <a:endParaRPr kumimoji="0" lang="en-US" sz="1050" b="0" i="0" u="none" strike="noStrike" cap="none" normalizeH="0" baseline="0" dirty="0">
              <a:ln>
                <a:noFill/>
              </a:ln>
              <a:solidFill>
                <a:schemeClr val="tx2"/>
              </a:solidFill>
              <a:effectLst/>
              <a:latin typeface="Calibri" charset="0"/>
              <a:ea typeface="Calibri" charset="0"/>
              <a:cs typeface="Calibri" charset="0"/>
            </a:endParaRPr>
          </a:p>
        </p:txBody>
      </p:sp>
      <p:sp>
        <p:nvSpPr>
          <p:cNvPr id="17" name="Rounded Rectangle 16"/>
          <p:cNvSpPr/>
          <p:nvPr/>
        </p:nvSpPr>
        <p:spPr bwMode="auto">
          <a:xfrm>
            <a:off x="6757432"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30</a:t>
            </a:r>
          </a:p>
        </p:txBody>
      </p:sp>
      <p:sp>
        <p:nvSpPr>
          <p:cNvPr id="18" name="Rounded Rectangle 17"/>
          <p:cNvSpPr/>
          <p:nvPr/>
        </p:nvSpPr>
        <p:spPr bwMode="auto">
          <a:xfrm>
            <a:off x="7111544" y="4940216"/>
            <a:ext cx="360040"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30</a:t>
            </a:r>
          </a:p>
        </p:txBody>
      </p:sp>
      <p:sp>
        <p:nvSpPr>
          <p:cNvPr id="19" name="Rounded Rectangle 18"/>
          <p:cNvSpPr/>
          <p:nvPr/>
        </p:nvSpPr>
        <p:spPr bwMode="auto">
          <a:xfrm>
            <a:off x="2490072"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0" name="Rounded Rectangle 19"/>
          <p:cNvSpPr/>
          <p:nvPr/>
        </p:nvSpPr>
        <p:spPr bwMode="auto">
          <a:xfrm>
            <a:off x="2844184"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1" name="Rounded Rectangle 20"/>
          <p:cNvSpPr/>
          <p:nvPr/>
        </p:nvSpPr>
        <p:spPr bwMode="auto">
          <a:xfrm>
            <a:off x="3204224"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2" name="Rounded Rectangle 21"/>
          <p:cNvSpPr/>
          <p:nvPr/>
        </p:nvSpPr>
        <p:spPr bwMode="auto">
          <a:xfrm>
            <a:off x="3558336"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3" name="Rounded Rectangle 22"/>
          <p:cNvSpPr/>
          <p:nvPr/>
        </p:nvSpPr>
        <p:spPr bwMode="auto">
          <a:xfrm>
            <a:off x="3918376"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4" name="Rounded Rectangle 23"/>
          <p:cNvSpPr/>
          <p:nvPr/>
        </p:nvSpPr>
        <p:spPr bwMode="auto">
          <a:xfrm>
            <a:off x="4272488"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5" name="Rounded Rectangle 24"/>
          <p:cNvSpPr/>
          <p:nvPr/>
        </p:nvSpPr>
        <p:spPr bwMode="auto">
          <a:xfrm>
            <a:off x="4632528"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6" name="Rounded Rectangle 25"/>
          <p:cNvSpPr/>
          <p:nvPr/>
        </p:nvSpPr>
        <p:spPr bwMode="auto">
          <a:xfrm>
            <a:off x="4986640"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27" name="Rounded Rectangle 26"/>
          <p:cNvSpPr/>
          <p:nvPr/>
        </p:nvSpPr>
        <p:spPr bwMode="auto">
          <a:xfrm>
            <a:off x="5346680"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8" name="Rounded Rectangle 27"/>
          <p:cNvSpPr/>
          <p:nvPr/>
        </p:nvSpPr>
        <p:spPr bwMode="auto">
          <a:xfrm>
            <a:off x="5700792"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29" name="Rounded Rectangle 28"/>
          <p:cNvSpPr/>
          <p:nvPr/>
        </p:nvSpPr>
        <p:spPr bwMode="auto">
          <a:xfrm>
            <a:off x="6060832"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0" name="Rounded Rectangle 29"/>
          <p:cNvSpPr/>
          <p:nvPr/>
        </p:nvSpPr>
        <p:spPr bwMode="auto">
          <a:xfrm>
            <a:off x="6414944" y="5888152"/>
            <a:ext cx="360040" cy="360040"/>
          </a:xfrm>
          <a:prstGeom prst="roundRect">
            <a:avLst/>
          </a:prstGeom>
          <a:solidFill>
            <a:srgbClr val="008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n</a:t>
            </a:r>
          </a:p>
        </p:txBody>
      </p:sp>
      <p:sp>
        <p:nvSpPr>
          <p:cNvPr id="31" name="Rounded Rectangle 30"/>
          <p:cNvSpPr/>
          <p:nvPr/>
        </p:nvSpPr>
        <p:spPr bwMode="auto">
          <a:xfrm>
            <a:off x="6774984"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2" name="Rounded Rectangle 31"/>
          <p:cNvSpPr/>
          <p:nvPr/>
        </p:nvSpPr>
        <p:spPr bwMode="auto">
          <a:xfrm>
            <a:off x="7129096" y="5888152"/>
            <a:ext cx="360040"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3" name="Rounded Rectangle 32"/>
          <p:cNvSpPr/>
          <p:nvPr/>
        </p:nvSpPr>
        <p:spPr bwMode="auto">
          <a:xfrm>
            <a:off x="7467880" y="4940216"/>
            <a:ext cx="375368" cy="36004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2"/>
                </a:solidFill>
                <a:effectLst/>
                <a:latin typeface="Calibri" charset="0"/>
                <a:ea typeface="Calibri" charset="0"/>
                <a:cs typeface="Calibri" charset="0"/>
              </a:rPr>
              <a:t>31</a:t>
            </a:r>
          </a:p>
        </p:txBody>
      </p:sp>
      <p:sp>
        <p:nvSpPr>
          <p:cNvPr id="34" name="Rounded Rectangle 33"/>
          <p:cNvSpPr/>
          <p:nvPr/>
        </p:nvSpPr>
        <p:spPr bwMode="auto">
          <a:xfrm>
            <a:off x="7485432" y="5888152"/>
            <a:ext cx="375368" cy="360040"/>
          </a:xfrm>
          <a:prstGeom prst="roundRect">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y</a:t>
            </a:r>
          </a:p>
        </p:txBody>
      </p:sp>
      <p:sp>
        <p:nvSpPr>
          <p:cNvPr id="35" name="Left Brace 34"/>
          <p:cNvSpPr/>
          <p:nvPr/>
        </p:nvSpPr>
        <p:spPr bwMode="auto">
          <a:xfrm rot="5400000">
            <a:off x="3192960" y="3734224"/>
            <a:ext cx="359088" cy="1764864"/>
          </a:xfrm>
          <a:prstGeom prst="leftBrace">
            <a:avLst>
              <a:gd name="adj1" fmla="val 8333"/>
              <a:gd name="adj2" fmla="val 4952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6" name="Left Brace 35"/>
          <p:cNvSpPr/>
          <p:nvPr/>
        </p:nvSpPr>
        <p:spPr bwMode="auto">
          <a:xfrm rot="5400000">
            <a:off x="4957824" y="3734224"/>
            <a:ext cx="359088" cy="17648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Left Brace 36"/>
          <p:cNvSpPr/>
          <p:nvPr/>
        </p:nvSpPr>
        <p:spPr bwMode="auto">
          <a:xfrm rot="5400000">
            <a:off x="6722688" y="3734224"/>
            <a:ext cx="359088" cy="17648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8" name="TextBox 37"/>
          <p:cNvSpPr txBox="1"/>
          <p:nvPr/>
        </p:nvSpPr>
        <p:spPr>
          <a:xfrm>
            <a:off x="2881687" y="3887608"/>
            <a:ext cx="970009" cy="338554"/>
          </a:xfrm>
          <a:prstGeom prst="rect">
            <a:avLst/>
          </a:prstGeom>
          <a:noFill/>
        </p:spPr>
        <p:txBody>
          <a:bodyPr wrap="none" rtlCol="0">
            <a:spAutoFit/>
          </a:bodyPr>
          <a:lstStyle/>
          <a:p>
            <a:r>
              <a:rPr lang="en-US" sz="1600">
                <a:latin typeface="Calibri" charset="0"/>
                <a:ea typeface="Calibri" charset="0"/>
                <a:cs typeface="Calibri" charset="0"/>
              </a:rPr>
              <a:t>Interval 1</a:t>
            </a:r>
          </a:p>
        </p:txBody>
      </p:sp>
      <p:sp>
        <p:nvSpPr>
          <p:cNvPr id="39" name="TextBox 38"/>
          <p:cNvSpPr txBox="1"/>
          <p:nvPr/>
        </p:nvSpPr>
        <p:spPr>
          <a:xfrm>
            <a:off x="4664102" y="3887608"/>
            <a:ext cx="970010" cy="338554"/>
          </a:xfrm>
          <a:prstGeom prst="rect">
            <a:avLst/>
          </a:prstGeom>
          <a:noFill/>
        </p:spPr>
        <p:txBody>
          <a:bodyPr wrap="none" rtlCol="0">
            <a:spAutoFit/>
          </a:bodyPr>
          <a:lstStyle/>
          <a:p>
            <a:r>
              <a:rPr lang="en-US" sz="1600" dirty="0">
                <a:latin typeface="Calibri" charset="0"/>
                <a:ea typeface="Calibri" charset="0"/>
                <a:cs typeface="Calibri" charset="0"/>
              </a:rPr>
              <a:t>Interval 2</a:t>
            </a:r>
          </a:p>
        </p:txBody>
      </p:sp>
      <p:sp>
        <p:nvSpPr>
          <p:cNvPr id="40" name="TextBox 39"/>
          <p:cNvSpPr txBox="1"/>
          <p:nvPr/>
        </p:nvSpPr>
        <p:spPr>
          <a:xfrm>
            <a:off x="6443531" y="3887608"/>
            <a:ext cx="970010" cy="338554"/>
          </a:xfrm>
          <a:prstGeom prst="rect">
            <a:avLst/>
          </a:prstGeom>
          <a:noFill/>
        </p:spPr>
        <p:txBody>
          <a:bodyPr wrap="none" rtlCol="0">
            <a:spAutoFit/>
          </a:bodyPr>
          <a:lstStyle/>
          <a:p>
            <a:r>
              <a:rPr lang="en-US" sz="1600" dirty="0">
                <a:latin typeface="Calibri" charset="0"/>
                <a:ea typeface="Calibri" charset="0"/>
                <a:cs typeface="Calibri" charset="0"/>
              </a:rPr>
              <a:t>Interval 3</a:t>
            </a:r>
          </a:p>
        </p:txBody>
      </p:sp>
      <p:grpSp>
        <p:nvGrpSpPr>
          <p:cNvPr id="43" name="Group 42">
            <a:extLst>
              <a:ext uri="{FF2B5EF4-FFF2-40B4-BE49-F238E27FC236}">
                <a16:creationId xmlns:a16="http://schemas.microsoft.com/office/drawing/2014/main" id="{009126B5-F41B-0147-AB95-94F98A45A1C9}"/>
              </a:ext>
            </a:extLst>
          </p:cNvPr>
          <p:cNvGrpSpPr/>
          <p:nvPr/>
        </p:nvGrpSpPr>
        <p:grpSpPr>
          <a:xfrm>
            <a:off x="3366692" y="2316790"/>
            <a:ext cx="1619948" cy="1570818"/>
            <a:chOff x="3366692" y="2316790"/>
            <a:chExt cx="1619948" cy="1570818"/>
          </a:xfrm>
        </p:grpSpPr>
        <p:sp>
          <p:nvSpPr>
            <p:cNvPr id="42" name="TextBox 41"/>
            <p:cNvSpPr txBox="1"/>
            <p:nvPr/>
          </p:nvSpPr>
          <p:spPr>
            <a:xfrm>
              <a:off x="3462227" y="2316790"/>
              <a:ext cx="1348061" cy="1077218"/>
            </a:xfrm>
            <a:prstGeom prst="rect">
              <a:avLst/>
            </a:prstGeom>
            <a:noFill/>
          </p:spPr>
          <p:txBody>
            <a:bodyPr wrap="none" rtlCol="0">
              <a:spAutoFit/>
            </a:bodyPr>
            <a:lstStyle/>
            <a:p>
              <a:r>
                <a:rPr lang="en-US" sz="1600" dirty="0">
                  <a:latin typeface="Calibri" charset="0"/>
                  <a:ea typeface="Calibri" charset="0"/>
                  <a:cs typeface="Calibri" charset="0"/>
                </a:rPr>
                <a:t>Class Label </a:t>
              </a:r>
            </a:p>
            <a:p>
              <a:r>
                <a:rPr lang="en-US" sz="1600" dirty="0">
                  <a:latin typeface="Calibri" charset="0"/>
                  <a:ea typeface="Calibri" charset="0"/>
                  <a:cs typeface="Calibri" charset="0"/>
                </a:rPr>
                <a:t>dependent</a:t>
              </a:r>
              <a:br>
                <a:rPr lang="en-US" sz="1600" dirty="0">
                  <a:latin typeface="Calibri" charset="0"/>
                  <a:ea typeface="Calibri" charset="0"/>
                  <a:cs typeface="Calibri" charset="0"/>
                </a:rPr>
              </a:br>
              <a:r>
                <a:rPr lang="en-US" sz="1600" dirty="0">
                  <a:latin typeface="Calibri" charset="0"/>
                  <a:ea typeface="Calibri" charset="0"/>
                  <a:cs typeface="Calibri" charset="0"/>
                </a:rPr>
                <a:t>on feature</a:t>
              </a:r>
            </a:p>
            <a:p>
              <a:r>
                <a:rPr lang="en-US" sz="1600" dirty="0">
                  <a:latin typeface="Calibri" charset="0"/>
                  <a:ea typeface="Calibri" charset="0"/>
                  <a:cs typeface="Calibri" charset="0"/>
                </a:rPr>
                <a:t>Interval 1 or 2</a:t>
              </a:r>
            </a:p>
          </p:txBody>
        </p:sp>
        <p:cxnSp>
          <p:nvCxnSpPr>
            <p:cNvPr id="44" name="Straight Connector 43"/>
            <p:cNvCxnSpPr>
              <a:stCxn id="42" idx="2"/>
              <a:endCxn id="38" idx="0"/>
            </p:cNvCxnSpPr>
            <p:nvPr/>
          </p:nvCxnSpPr>
          <p:spPr bwMode="auto">
            <a:xfrm flipH="1">
              <a:off x="3366692" y="3394008"/>
              <a:ext cx="769566"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a:cxnSpLocks/>
              <a:stCxn id="42" idx="2"/>
            </p:cNvCxnSpPr>
            <p:nvPr/>
          </p:nvCxnSpPr>
          <p:spPr bwMode="auto">
            <a:xfrm>
              <a:off x="4136258" y="3394008"/>
              <a:ext cx="850382"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6" name="Group 45">
            <a:extLst>
              <a:ext uri="{FF2B5EF4-FFF2-40B4-BE49-F238E27FC236}">
                <a16:creationId xmlns:a16="http://schemas.microsoft.com/office/drawing/2014/main" id="{B281F0B4-C8F7-9E4A-B088-4BE74123EC6E}"/>
              </a:ext>
            </a:extLst>
          </p:cNvPr>
          <p:cNvGrpSpPr/>
          <p:nvPr/>
        </p:nvGrpSpPr>
        <p:grpSpPr>
          <a:xfrm>
            <a:off x="5149107" y="2316790"/>
            <a:ext cx="1779429" cy="1570818"/>
            <a:chOff x="5149107" y="2316790"/>
            <a:chExt cx="1779429" cy="1570818"/>
          </a:xfrm>
        </p:grpSpPr>
        <p:sp>
          <p:nvSpPr>
            <p:cNvPr id="41" name="TextBox 40"/>
            <p:cNvSpPr txBox="1"/>
            <p:nvPr/>
          </p:nvSpPr>
          <p:spPr>
            <a:xfrm>
              <a:off x="5345769" y="2316790"/>
              <a:ext cx="1348062" cy="1077218"/>
            </a:xfrm>
            <a:prstGeom prst="rect">
              <a:avLst/>
            </a:prstGeom>
            <a:noFill/>
          </p:spPr>
          <p:txBody>
            <a:bodyPr wrap="none" rtlCol="0">
              <a:spAutoFit/>
            </a:bodyPr>
            <a:lstStyle/>
            <a:p>
              <a:r>
                <a:rPr lang="en-US" sz="1600" dirty="0">
                  <a:latin typeface="Calibri" charset="0"/>
                  <a:ea typeface="Calibri" charset="0"/>
                  <a:cs typeface="Calibri" charset="0"/>
                </a:rPr>
                <a:t>Class Label </a:t>
              </a:r>
            </a:p>
            <a:p>
              <a:r>
                <a:rPr lang="en-US" sz="1600" dirty="0">
                  <a:latin typeface="Calibri" charset="0"/>
                  <a:ea typeface="Calibri" charset="0"/>
                  <a:cs typeface="Calibri" charset="0"/>
                </a:rPr>
                <a:t>independent </a:t>
              </a:r>
              <a:br>
                <a:rPr lang="en-US" sz="1600" dirty="0">
                  <a:latin typeface="Calibri" charset="0"/>
                  <a:ea typeface="Calibri" charset="0"/>
                  <a:cs typeface="Calibri" charset="0"/>
                </a:rPr>
              </a:br>
              <a:r>
                <a:rPr lang="en-US" sz="1600" dirty="0">
                  <a:latin typeface="Calibri" charset="0"/>
                  <a:ea typeface="Calibri" charset="0"/>
                  <a:cs typeface="Calibri" charset="0"/>
                </a:rPr>
                <a:t>of feature</a:t>
              </a:r>
            </a:p>
            <a:p>
              <a:r>
                <a:rPr lang="en-US" sz="1600" dirty="0">
                  <a:latin typeface="Calibri" charset="0"/>
                  <a:ea typeface="Calibri" charset="0"/>
                  <a:cs typeface="Calibri" charset="0"/>
                </a:rPr>
                <a:t>Interval 2 or 3</a:t>
              </a:r>
            </a:p>
          </p:txBody>
        </p:sp>
        <p:cxnSp>
          <p:nvCxnSpPr>
            <p:cNvPr id="48" name="Straight Connector 47"/>
            <p:cNvCxnSpPr>
              <a:stCxn id="41" idx="2"/>
              <a:endCxn id="39" idx="0"/>
            </p:cNvCxnSpPr>
            <p:nvPr/>
          </p:nvCxnSpPr>
          <p:spPr bwMode="auto">
            <a:xfrm flipH="1">
              <a:off x="5149107" y="3394008"/>
              <a:ext cx="870693"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a:stCxn id="41" idx="2"/>
              <a:endCxn id="40" idx="0"/>
            </p:cNvCxnSpPr>
            <p:nvPr/>
          </p:nvCxnSpPr>
          <p:spPr bwMode="auto">
            <a:xfrm>
              <a:off x="6019800" y="3394008"/>
              <a:ext cx="908736" cy="4936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4" name="TextBox 53"/>
          <p:cNvSpPr txBox="1"/>
          <p:nvPr/>
        </p:nvSpPr>
        <p:spPr>
          <a:xfrm>
            <a:off x="937471" y="4889403"/>
            <a:ext cx="658322" cy="461665"/>
          </a:xfrm>
          <a:prstGeom prst="rect">
            <a:avLst/>
          </a:prstGeom>
          <a:noFill/>
        </p:spPr>
        <p:txBody>
          <a:bodyPr wrap="none" rtlCol="0">
            <a:spAutoFit/>
          </a:bodyPr>
          <a:lstStyle/>
          <a:p>
            <a:r>
              <a:rPr lang="en-US" sz="2400">
                <a:latin typeface="Calibri" charset="0"/>
                <a:ea typeface="Calibri" charset="0"/>
                <a:cs typeface="Calibri" charset="0"/>
              </a:rPr>
              <a:t>Age</a:t>
            </a:r>
          </a:p>
        </p:txBody>
      </p:sp>
      <p:sp>
        <p:nvSpPr>
          <p:cNvPr id="55" name="TextBox 54"/>
          <p:cNvSpPr txBox="1"/>
          <p:nvPr/>
        </p:nvSpPr>
        <p:spPr>
          <a:xfrm>
            <a:off x="483529" y="5800283"/>
            <a:ext cx="1938800" cy="461665"/>
          </a:xfrm>
          <a:prstGeom prst="rect">
            <a:avLst/>
          </a:prstGeom>
          <a:noFill/>
        </p:spPr>
        <p:txBody>
          <a:bodyPr wrap="none" rtlCol="0">
            <a:spAutoFit/>
          </a:bodyPr>
          <a:lstStyle/>
          <a:p>
            <a:r>
              <a:rPr lang="en-US" sz="2400">
                <a:latin typeface="Calibri" charset="0"/>
                <a:ea typeface="Calibri" charset="0"/>
                <a:cs typeface="Calibri" charset="0"/>
              </a:rPr>
              <a:t>Driver License</a:t>
            </a:r>
            <a:endParaRPr lang="en-US" sz="2400" dirty="0">
              <a:latin typeface="Calibri" charset="0"/>
              <a:ea typeface="Calibri" charset="0"/>
              <a:cs typeface="Calibri" charset="0"/>
            </a:endParaRPr>
          </a:p>
        </p:txBody>
      </p:sp>
      <p:sp>
        <p:nvSpPr>
          <p:cNvPr id="3" name="TextBox 2">
            <a:extLst>
              <a:ext uri="{FF2B5EF4-FFF2-40B4-BE49-F238E27FC236}">
                <a16:creationId xmlns:a16="http://schemas.microsoft.com/office/drawing/2014/main" id="{77C3D753-798E-9B47-B303-736E85921E90}"/>
              </a:ext>
            </a:extLst>
          </p:cNvPr>
          <p:cNvSpPr txBox="1"/>
          <p:nvPr/>
        </p:nvSpPr>
        <p:spPr>
          <a:xfrm>
            <a:off x="152400" y="1234295"/>
            <a:ext cx="9100120" cy="707886"/>
          </a:xfrm>
          <a:prstGeom prst="rect">
            <a:avLst/>
          </a:prstGeom>
          <a:noFill/>
        </p:spPr>
        <p:txBody>
          <a:bodyPr wrap="square" rtlCol="0">
            <a:spAutoFit/>
          </a:bodyPr>
          <a:lstStyle/>
          <a:p>
            <a:pPr algn="l"/>
            <a:r>
              <a:rPr lang="en-US" sz="2000" b="1" dirty="0"/>
              <a:t>Idea</a:t>
            </a:r>
            <a:r>
              <a:rPr lang="en-US" sz="2000" dirty="0"/>
              <a:t>: if the class label does not depend on the choice among two (adjacent) intervals, </a:t>
            </a:r>
          </a:p>
          <a:p>
            <a:pPr algn="l"/>
            <a:r>
              <a:rPr lang="en-US" sz="2000" dirty="0"/>
              <a:t>the separation of the intervals does not provide useful information to the classifier </a:t>
            </a:r>
          </a:p>
        </p:txBody>
      </p:sp>
      <p:sp>
        <p:nvSpPr>
          <p:cNvPr id="52" name="Left Brace 51">
            <a:extLst>
              <a:ext uri="{FF2B5EF4-FFF2-40B4-BE49-F238E27FC236}">
                <a16:creationId xmlns:a16="http://schemas.microsoft.com/office/drawing/2014/main" id="{DF52821C-7A50-C34A-8D1D-A54FBFD38549}"/>
              </a:ext>
            </a:extLst>
          </p:cNvPr>
          <p:cNvSpPr/>
          <p:nvPr/>
        </p:nvSpPr>
        <p:spPr bwMode="auto">
          <a:xfrm rot="5400000">
            <a:off x="4959437" y="3734224"/>
            <a:ext cx="359088" cy="1764864"/>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grpSp>
        <p:nvGrpSpPr>
          <p:cNvPr id="50" name="Group 49">
            <a:extLst>
              <a:ext uri="{FF2B5EF4-FFF2-40B4-BE49-F238E27FC236}">
                <a16:creationId xmlns:a16="http://schemas.microsoft.com/office/drawing/2014/main" id="{E8187620-D301-A940-9ED9-525E472BE58A}"/>
              </a:ext>
            </a:extLst>
          </p:cNvPr>
          <p:cNvGrpSpPr/>
          <p:nvPr/>
        </p:nvGrpSpPr>
        <p:grpSpPr>
          <a:xfrm>
            <a:off x="4254936" y="3896970"/>
            <a:ext cx="4919723" cy="1620262"/>
            <a:chOff x="4254936" y="3896970"/>
            <a:chExt cx="4919723" cy="1620262"/>
          </a:xfrm>
        </p:grpSpPr>
        <p:sp>
          <p:nvSpPr>
            <p:cNvPr id="47" name="Rounded Rectangle 46">
              <a:extLst>
                <a:ext uri="{FF2B5EF4-FFF2-40B4-BE49-F238E27FC236}">
                  <a16:creationId xmlns:a16="http://schemas.microsoft.com/office/drawing/2014/main" id="{95EF0178-6F01-1141-A99C-BAA9E8DC1E09}"/>
                </a:ext>
              </a:extLst>
            </p:cNvPr>
            <p:cNvSpPr/>
            <p:nvPr/>
          </p:nvSpPr>
          <p:spPr bwMode="auto">
            <a:xfrm>
              <a:off x="4254936" y="4381208"/>
              <a:ext cx="3588312" cy="1136024"/>
            </a:xfrm>
            <a:prstGeom prst="roundRect">
              <a:avLst/>
            </a:prstGeom>
            <a:solidFill>
              <a:srgbClr val="FF0000">
                <a:alpha val="14000"/>
              </a:srgbClr>
            </a:solid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49" name="TextBox 48">
              <a:extLst>
                <a:ext uri="{FF2B5EF4-FFF2-40B4-BE49-F238E27FC236}">
                  <a16:creationId xmlns:a16="http://schemas.microsoft.com/office/drawing/2014/main" id="{63699465-AD6F-9F47-8BDA-A1120CCC28E8}"/>
                </a:ext>
              </a:extLst>
            </p:cNvPr>
            <p:cNvSpPr txBox="1"/>
            <p:nvPr/>
          </p:nvSpPr>
          <p:spPr>
            <a:xfrm>
              <a:off x="7485432" y="3896970"/>
              <a:ext cx="1689227" cy="646331"/>
            </a:xfrm>
            <a:prstGeom prst="rect">
              <a:avLst/>
            </a:prstGeom>
            <a:noFill/>
          </p:spPr>
          <p:txBody>
            <a:bodyPr wrap="square" rtlCol="0">
              <a:spAutoFit/>
            </a:bodyPr>
            <a:lstStyle/>
            <a:p>
              <a:r>
                <a:rPr lang="en-US" dirty="0">
                  <a:solidFill>
                    <a:srgbClr val="FF0000"/>
                  </a:solidFill>
                </a:rPr>
                <a:t>Merging interval 2&amp;3 together into a single feature value</a:t>
              </a:r>
            </a:p>
          </p:txBody>
        </p:sp>
      </p:grpSp>
    </p:spTree>
    <p:extLst>
      <p:ext uri="{BB962C8B-B14F-4D97-AF65-F5344CB8AC3E}">
        <p14:creationId xmlns:p14="http://schemas.microsoft.com/office/powerpoint/2010/main" val="182023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Supervised Discretisation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815011264"/>
              </p:ext>
            </p:extLst>
          </p:nvPr>
        </p:nvGraphicFramePr>
        <p:xfrm>
          <a:off x="361418" y="2204864"/>
          <a:ext cx="6096000" cy="2357120"/>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GB" dirty="0">
                        <a:solidFill>
                          <a:schemeClr val="accent2">
                            <a:lumMod val="50000"/>
                          </a:schemeClr>
                        </a:solidFill>
                        <a:latin typeface="Calibri"/>
                        <a:cs typeface="Calibri"/>
                      </a:endParaRPr>
                    </a:p>
                  </a:txBody>
                  <a:tcPr/>
                </a:tc>
                <a:tc>
                  <a:txBody>
                    <a:bodyPr/>
                    <a:lstStyle/>
                    <a:p>
                      <a:pPr algn="ctr"/>
                      <a:r>
                        <a:rPr lang="en-GB" dirty="0">
                          <a:solidFill>
                            <a:schemeClr val="accent2">
                              <a:lumMod val="50000"/>
                            </a:schemeClr>
                          </a:solidFill>
                          <a:latin typeface="Calibri"/>
                          <a:cs typeface="Calibri"/>
                        </a:rPr>
                        <a:t>Class1</a:t>
                      </a:r>
                    </a:p>
                  </a:txBody>
                  <a:tcPr/>
                </a:tc>
                <a:tc>
                  <a:txBody>
                    <a:bodyPr/>
                    <a:lstStyle/>
                    <a:p>
                      <a:pPr algn="ctr"/>
                      <a:r>
                        <a:rPr lang="en-GB" dirty="0">
                          <a:solidFill>
                            <a:schemeClr val="accent2">
                              <a:lumMod val="50000"/>
                            </a:schemeClr>
                          </a:solidFill>
                          <a:latin typeface="Calibri"/>
                          <a:cs typeface="Calibri"/>
                        </a:rPr>
                        <a:t>Class2</a:t>
                      </a:r>
                    </a:p>
                  </a:txBody>
                  <a:tcPr/>
                </a:tc>
                <a:tc>
                  <a:txBody>
                    <a:bodyPr/>
                    <a:lstStyle/>
                    <a:p>
                      <a:pPr algn="ctr"/>
                      <a:r>
                        <a:rPr lang="en-GB" b="0" i="1" dirty="0">
                          <a:solidFill>
                            <a:schemeClr val="accent2">
                              <a:lumMod val="50000"/>
                            </a:schemeClr>
                          </a:solidFill>
                          <a:latin typeface="Calibri"/>
                          <a:cs typeface="Calibri"/>
                        </a:rPr>
                        <a:t>sum</a:t>
                      </a:r>
                    </a:p>
                  </a:txBody>
                  <a:tcPr/>
                </a:tc>
                <a:extLst>
                  <a:ext uri="{0D108BD9-81ED-4DB2-BD59-A6C34878D82A}">
                    <a16:rowId xmlns:a16="http://schemas.microsoft.com/office/drawing/2014/main" val="10000"/>
                  </a:ext>
                </a:extLst>
              </a:tr>
              <a:tr h="370840">
                <a:tc>
                  <a:txBody>
                    <a:bodyPr/>
                    <a:lstStyle/>
                    <a:p>
                      <a:endParaRPr lang="en-GB" sz="1400" dirty="0">
                        <a:solidFill>
                          <a:schemeClr val="accent2">
                            <a:lumMod val="50000"/>
                          </a:schemeClr>
                        </a:solidFill>
                        <a:latin typeface="Calibri"/>
                        <a:cs typeface="Calibri"/>
                      </a:endParaRPr>
                    </a:p>
                    <a:p>
                      <a:r>
                        <a:rPr lang="en-GB" dirty="0">
                          <a:solidFill>
                            <a:schemeClr val="accent2">
                              <a:lumMod val="50000"/>
                            </a:schemeClr>
                          </a:solidFill>
                          <a:latin typeface="Calibri"/>
                          <a:cs typeface="Calibri"/>
                        </a:rPr>
                        <a:t>Interval 1</a:t>
                      </a:r>
                    </a:p>
                  </a:txBody>
                  <a:tcPr/>
                </a:tc>
                <a:tc>
                  <a:txBody>
                    <a:bodyPr/>
                    <a:lstStyle/>
                    <a:p>
                      <a:pPr algn="ct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11</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11</a:t>
                      </a:r>
                    </a:p>
                    <a:p>
                      <a:pPr algn="ctr"/>
                      <a:endParaRPr lang="en-GB" baseline="-25000" dirty="0">
                        <a:solidFill>
                          <a:schemeClr val="accent2">
                            <a:lumMod val="50000"/>
                          </a:schemeClr>
                        </a:solidFill>
                        <a:latin typeface="Calibri"/>
                        <a:cs typeface="Calibri"/>
                      </a:endParaRPr>
                    </a:p>
                    <a:p>
                      <a:pPr algn="ctr"/>
                      <a:r>
                        <a:rPr lang="en-GB" sz="1600" baseline="0" dirty="0">
                          <a:solidFill>
                            <a:schemeClr val="accent2">
                              <a:lumMod val="50000"/>
                            </a:schemeClr>
                          </a:solidFill>
                          <a:latin typeface="Calibri"/>
                          <a:cs typeface="Calibri"/>
                        </a:rPr>
                        <a:t>E</a:t>
                      </a:r>
                      <a:r>
                        <a:rPr lang="en-GB" sz="1600" baseline="-25000" dirty="0">
                          <a:solidFill>
                            <a:schemeClr val="accent2">
                              <a:lumMod val="50000"/>
                            </a:schemeClr>
                          </a:solidFill>
                          <a:latin typeface="Calibri"/>
                          <a:cs typeface="Calibri"/>
                        </a:rPr>
                        <a:t>11</a:t>
                      </a:r>
                      <a:r>
                        <a:rPr lang="en-GB" sz="1600" baseline="0" dirty="0">
                          <a:solidFill>
                            <a:schemeClr val="accent2">
                              <a:lumMod val="50000"/>
                            </a:schemeClr>
                          </a:solidFill>
                          <a:latin typeface="Calibri"/>
                          <a:cs typeface="Calibri"/>
                        </a:rPr>
                        <a:t> = (R1×C1)/N</a:t>
                      </a:r>
                      <a:endParaRPr lang="en-GB" sz="1800" baseline="0" dirty="0">
                        <a:solidFill>
                          <a:schemeClr val="accent2">
                            <a:lumMod val="50000"/>
                          </a:schemeClr>
                        </a:solidFill>
                        <a:latin typeface="Calibri"/>
                        <a:cs typeface="Calibri"/>
                      </a:endParaRPr>
                    </a:p>
                  </a:txBody>
                  <a:tcPr/>
                </a:tc>
                <a:tc>
                  <a:txBody>
                    <a:bodyPr/>
                    <a:lstStyle/>
                    <a:p>
                      <a:pPr algn="ct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12</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12</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baseline="-25000" dirty="0">
                        <a:solidFill>
                          <a:schemeClr val="accent2">
                            <a:lumMod val="50000"/>
                          </a:schemeClr>
                        </a:solidFill>
                        <a:latin typeface="Calibri"/>
                        <a:cs typeface="Calibri"/>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E</a:t>
                      </a:r>
                      <a:r>
                        <a:rPr kumimoji="0" lang="en-GB" sz="1600" b="0" i="0" u="none" strike="noStrike" kern="1200" cap="none" spc="0" normalizeH="0" baseline="-25000" noProof="0" dirty="0">
                          <a:ln>
                            <a:noFill/>
                          </a:ln>
                          <a:solidFill>
                            <a:schemeClr val="accent2">
                              <a:lumMod val="50000"/>
                            </a:schemeClr>
                          </a:solidFill>
                          <a:effectLst/>
                          <a:uLnTx/>
                          <a:uFillTx/>
                          <a:latin typeface="Calibri"/>
                          <a:ea typeface="+mn-ea"/>
                          <a:cs typeface="Calibri"/>
                        </a:rPr>
                        <a:t>12</a:t>
                      </a: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 = (R1×C2)/N</a:t>
                      </a:r>
                      <a:endParaRPr lang="en-GB" dirty="0">
                        <a:solidFill>
                          <a:schemeClr val="accent2">
                            <a:lumMod val="50000"/>
                          </a:schemeClr>
                        </a:solidFill>
                        <a:latin typeface="Calibri"/>
                        <a:cs typeface="Calibri"/>
                      </a:endParaRPr>
                    </a:p>
                  </a:txBody>
                  <a:tcPr/>
                </a:tc>
                <a:tc>
                  <a:txBody>
                    <a:bodyPr/>
                    <a:lstStyle/>
                    <a:p>
                      <a:pPr algn="ctr"/>
                      <a:endParaRPr lang="en-GB" sz="1400" dirty="0">
                        <a:solidFill>
                          <a:schemeClr val="accent2">
                            <a:lumMod val="50000"/>
                          </a:schemeClr>
                        </a:solidFill>
                        <a:latin typeface="Calibri"/>
                        <a:cs typeface="Calibri"/>
                      </a:endParaRPr>
                    </a:p>
                    <a:p>
                      <a:pPr algn="ctr"/>
                      <a:r>
                        <a:rPr lang="en-GB" dirty="0">
                          <a:solidFill>
                            <a:schemeClr val="accent2">
                              <a:lumMod val="50000"/>
                            </a:schemeClr>
                          </a:solidFill>
                          <a:latin typeface="Calibri"/>
                          <a:cs typeface="Calibri"/>
                        </a:rPr>
                        <a:t>R1</a:t>
                      </a:r>
                    </a:p>
                  </a:txBody>
                  <a:tcPr/>
                </a:tc>
                <a:extLst>
                  <a:ext uri="{0D108BD9-81ED-4DB2-BD59-A6C34878D82A}">
                    <a16:rowId xmlns:a16="http://schemas.microsoft.com/office/drawing/2014/main" val="10001"/>
                  </a:ext>
                </a:extLst>
              </a:tr>
              <a:tr h="370840">
                <a:tc>
                  <a:txBody>
                    <a:bodyPr/>
                    <a:lstStyle/>
                    <a:p>
                      <a:endParaRPr lang="en-GB" sz="1400" dirty="0">
                        <a:solidFill>
                          <a:schemeClr val="accent2">
                            <a:lumMod val="50000"/>
                          </a:schemeClr>
                        </a:solidFill>
                        <a:latin typeface="Calibri"/>
                        <a:cs typeface="Calibri"/>
                      </a:endParaRPr>
                    </a:p>
                    <a:p>
                      <a:r>
                        <a:rPr lang="en-GB" dirty="0">
                          <a:solidFill>
                            <a:schemeClr val="accent2">
                              <a:lumMod val="50000"/>
                            </a:schemeClr>
                          </a:solidFill>
                          <a:latin typeface="Calibri"/>
                          <a:cs typeface="Calibri"/>
                        </a:rPr>
                        <a:t>Interval 2</a:t>
                      </a:r>
                    </a:p>
                  </a:txBody>
                  <a:tcPr/>
                </a:tc>
                <a:tc>
                  <a:txBody>
                    <a:bodyPr/>
                    <a:lstStyle/>
                    <a:p>
                      <a:pPr algn="ct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21</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21</a:t>
                      </a:r>
                    </a:p>
                    <a:p>
                      <a:pPr marL="0" marR="0" indent="0" algn="ctr" defTabSz="914400" rtl="0" eaLnBrk="1" fontAlgn="auto" latinLnBrk="0" hangingPunct="1">
                        <a:lnSpc>
                          <a:spcPct val="100000"/>
                        </a:lnSpc>
                        <a:spcBef>
                          <a:spcPts val="0"/>
                        </a:spcBef>
                        <a:spcAft>
                          <a:spcPts val="0"/>
                        </a:spcAft>
                        <a:buClrTx/>
                        <a:buSzTx/>
                        <a:buFontTx/>
                        <a:buNone/>
                        <a:tabLst/>
                        <a:defRPr/>
                      </a:pPr>
                      <a:endParaRPr lang="en-GB" dirty="0">
                        <a:solidFill>
                          <a:schemeClr val="accent2">
                            <a:lumMod val="50000"/>
                          </a:schemeClr>
                        </a:solidFill>
                        <a:latin typeface="Calibri"/>
                        <a:cs typeface="Calibri"/>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E</a:t>
                      </a:r>
                      <a:r>
                        <a:rPr kumimoji="0" lang="en-GB" sz="1600" b="0" i="0" u="none" strike="noStrike" kern="1200" cap="none" spc="0" normalizeH="0" baseline="-25000" noProof="0" dirty="0">
                          <a:ln>
                            <a:noFill/>
                          </a:ln>
                          <a:solidFill>
                            <a:schemeClr val="accent2">
                              <a:lumMod val="50000"/>
                            </a:schemeClr>
                          </a:solidFill>
                          <a:effectLst/>
                          <a:uLnTx/>
                          <a:uFillTx/>
                          <a:latin typeface="Calibri"/>
                          <a:ea typeface="+mn-ea"/>
                          <a:cs typeface="Calibri"/>
                        </a:rPr>
                        <a:t>21</a:t>
                      </a: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 = (R2×C1)/N</a:t>
                      </a:r>
                      <a:endParaRPr lang="en-GB" dirty="0">
                        <a:solidFill>
                          <a:schemeClr val="accent2">
                            <a:lumMod val="50000"/>
                          </a:schemeClr>
                        </a:solidFill>
                        <a:latin typeface="Calibri"/>
                        <a:cs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accent2">
                              <a:lumMod val="50000"/>
                            </a:schemeClr>
                          </a:solidFill>
                          <a:latin typeface="Calibri"/>
                          <a:cs typeface="Calibri"/>
                        </a:rPr>
                        <a:t>O</a:t>
                      </a:r>
                      <a:r>
                        <a:rPr lang="en-GB" sz="1600" baseline="-25000" dirty="0">
                          <a:solidFill>
                            <a:schemeClr val="accent2">
                              <a:lumMod val="50000"/>
                            </a:schemeClr>
                          </a:solidFill>
                          <a:latin typeface="Calibri"/>
                          <a:cs typeface="Calibri"/>
                        </a:rPr>
                        <a:t>22</a:t>
                      </a:r>
                      <a:r>
                        <a:rPr lang="en-GB" sz="1600" dirty="0">
                          <a:solidFill>
                            <a:schemeClr val="accent2">
                              <a:lumMod val="50000"/>
                            </a:schemeClr>
                          </a:solidFill>
                          <a:latin typeface="Calibri"/>
                          <a:cs typeface="Calibri"/>
                        </a:rPr>
                        <a:t> = n</a:t>
                      </a:r>
                      <a:r>
                        <a:rPr lang="en-GB" sz="1600" baseline="-25000" dirty="0">
                          <a:solidFill>
                            <a:schemeClr val="accent2">
                              <a:lumMod val="50000"/>
                            </a:schemeClr>
                          </a:solidFill>
                          <a:latin typeface="Calibri"/>
                          <a:cs typeface="Calibri"/>
                        </a:rPr>
                        <a:t>2</a:t>
                      </a:r>
                      <a:r>
                        <a:rPr lang="en-GB" sz="1800" baseline="-25000" dirty="0">
                          <a:solidFill>
                            <a:schemeClr val="accent2">
                              <a:lumMod val="50000"/>
                            </a:schemeClr>
                          </a:solidFill>
                          <a:latin typeface="Calibri"/>
                          <a:cs typeface="Calibri"/>
                        </a:rPr>
                        <a:t>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accent2">
                            <a:lumMod val="50000"/>
                          </a:schemeClr>
                        </a:solidFill>
                        <a:effectLst/>
                        <a:uLnTx/>
                        <a:uFillTx/>
                        <a:latin typeface="Calibri"/>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E</a:t>
                      </a:r>
                      <a:r>
                        <a:rPr kumimoji="0" lang="en-GB" sz="1600" b="0" i="0" u="none" strike="noStrike" kern="1200" cap="none" spc="0" normalizeH="0" baseline="-25000" noProof="0" dirty="0">
                          <a:ln>
                            <a:noFill/>
                          </a:ln>
                          <a:solidFill>
                            <a:schemeClr val="accent2">
                              <a:lumMod val="50000"/>
                            </a:schemeClr>
                          </a:solidFill>
                          <a:effectLst/>
                          <a:uLnTx/>
                          <a:uFillTx/>
                          <a:latin typeface="Calibri"/>
                          <a:ea typeface="+mn-ea"/>
                          <a:cs typeface="Calibri"/>
                        </a:rPr>
                        <a:t>22</a:t>
                      </a:r>
                      <a:r>
                        <a:rPr kumimoji="0" lang="en-GB" sz="1600" b="0" i="0" u="none" strike="noStrike" kern="1200" cap="none" spc="0" normalizeH="0" baseline="0" noProof="0" dirty="0">
                          <a:ln>
                            <a:noFill/>
                          </a:ln>
                          <a:solidFill>
                            <a:schemeClr val="accent2">
                              <a:lumMod val="50000"/>
                            </a:schemeClr>
                          </a:solidFill>
                          <a:effectLst/>
                          <a:uLnTx/>
                          <a:uFillTx/>
                          <a:latin typeface="Calibri"/>
                          <a:ea typeface="+mn-ea"/>
                          <a:cs typeface="Calibri"/>
                        </a:rPr>
                        <a:t> = (R2×C2)/N</a:t>
                      </a:r>
                      <a:endParaRPr lang="en-GB" baseline="-25000" dirty="0">
                        <a:solidFill>
                          <a:schemeClr val="accent2">
                            <a:lumMod val="50000"/>
                          </a:schemeClr>
                        </a:solidFill>
                        <a:latin typeface="Calibri"/>
                        <a:cs typeface="Calibri"/>
                      </a:endParaRPr>
                    </a:p>
                  </a:txBody>
                  <a:tcPr/>
                </a:tc>
                <a:tc>
                  <a:txBody>
                    <a:bodyPr/>
                    <a:lstStyle/>
                    <a:p>
                      <a:pPr algn="ctr"/>
                      <a:endParaRPr lang="en-GB" sz="1400" dirty="0">
                        <a:solidFill>
                          <a:schemeClr val="accent2">
                            <a:lumMod val="50000"/>
                          </a:schemeClr>
                        </a:solidFill>
                        <a:latin typeface="Calibri"/>
                        <a:cs typeface="Calibri"/>
                      </a:endParaRPr>
                    </a:p>
                    <a:p>
                      <a:pPr algn="ctr"/>
                      <a:r>
                        <a:rPr lang="en-GB" dirty="0">
                          <a:solidFill>
                            <a:schemeClr val="accent2">
                              <a:lumMod val="50000"/>
                            </a:schemeClr>
                          </a:solidFill>
                          <a:latin typeface="Calibri"/>
                          <a:cs typeface="Calibri"/>
                        </a:rPr>
                        <a:t>R2</a:t>
                      </a:r>
                    </a:p>
                  </a:txBody>
                  <a:tcPr/>
                </a:tc>
                <a:extLst>
                  <a:ext uri="{0D108BD9-81ED-4DB2-BD59-A6C34878D82A}">
                    <a16:rowId xmlns:a16="http://schemas.microsoft.com/office/drawing/2014/main" val="10002"/>
                  </a:ext>
                </a:extLst>
              </a:tr>
              <a:tr h="370840">
                <a:tc>
                  <a:txBody>
                    <a:bodyPr/>
                    <a:lstStyle/>
                    <a:p>
                      <a:r>
                        <a:rPr lang="en-GB" i="1" dirty="0">
                          <a:solidFill>
                            <a:schemeClr val="accent2">
                              <a:lumMod val="50000"/>
                            </a:schemeClr>
                          </a:solidFill>
                          <a:latin typeface="Calibri"/>
                          <a:cs typeface="Calibri"/>
                        </a:rPr>
                        <a:t>sum</a:t>
                      </a:r>
                    </a:p>
                  </a:txBody>
                  <a:tcPr/>
                </a:tc>
                <a:tc>
                  <a:txBody>
                    <a:bodyPr/>
                    <a:lstStyle/>
                    <a:p>
                      <a:pPr algn="ctr"/>
                      <a:r>
                        <a:rPr lang="en-GB" dirty="0">
                          <a:solidFill>
                            <a:schemeClr val="accent2">
                              <a:lumMod val="50000"/>
                            </a:schemeClr>
                          </a:solidFill>
                          <a:latin typeface="Calibri"/>
                          <a:cs typeface="Calibri"/>
                        </a:rPr>
                        <a:t>C1</a:t>
                      </a:r>
                    </a:p>
                  </a:txBody>
                  <a:tcPr/>
                </a:tc>
                <a:tc>
                  <a:txBody>
                    <a:bodyPr/>
                    <a:lstStyle/>
                    <a:p>
                      <a:pPr algn="ctr"/>
                      <a:r>
                        <a:rPr lang="en-GB" dirty="0">
                          <a:solidFill>
                            <a:schemeClr val="accent2">
                              <a:lumMod val="50000"/>
                            </a:schemeClr>
                          </a:solidFill>
                          <a:latin typeface="Calibri"/>
                          <a:cs typeface="Calibri"/>
                        </a:rPr>
                        <a:t>C2</a:t>
                      </a:r>
                    </a:p>
                  </a:txBody>
                  <a:tcPr/>
                </a:tc>
                <a:tc>
                  <a:txBody>
                    <a:bodyPr/>
                    <a:lstStyle/>
                    <a:p>
                      <a:pPr algn="ctr"/>
                      <a:r>
                        <a:rPr lang="en-GB" dirty="0">
                          <a:solidFill>
                            <a:schemeClr val="accent2">
                              <a:lumMod val="50000"/>
                            </a:schemeClr>
                          </a:solidFill>
                          <a:latin typeface="Calibri"/>
                          <a:cs typeface="Calibri"/>
                        </a:rPr>
                        <a:t>N</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6613042" y="3152591"/>
            <a:ext cx="2565574" cy="707886"/>
          </a:xfrm>
          <a:prstGeom prst="rect">
            <a:avLst/>
          </a:prstGeom>
          <a:noFill/>
        </p:spPr>
        <p:txBody>
          <a:bodyPr wrap="none" rtlCol="0">
            <a:spAutoFit/>
          </a:bodyPr>
          <a:lstStyle/>
          <a:p>
            <a:r>
              <a:rPr lang="en-US" sz="2000" dirty="0" err="1">
                <a:latin typeface="Calibri" charset="0"/>
                <a:ea typeface="Calibri" charset="0"/>
                <a:cs typeface="Calibri" charset="0"/>
              </a:rPr>
              <a:t>O</a:t>
            </a:r>
            <a:r>
              <a:rPr lang="en-US" sz="2000" baseline="-25000" dirty="0" err="1">
                <a:latin typeface="Calibri" charset="0"/>
                <a:ea typeface="Calibri" charset="0"/>
                <a:cs typeface="Calibri" charset="0"/>
              </a:rPr>
              <a:t>ij</a:t>
            </a:r>
            <a:r>
              <a:rPr lang="en-US" sz="2000" dirty="0">
                <a:latin typeface="Calibri" charset="0"/>
                <a:ea typeface="Calibri" charset="0"/>
                <a:cs typeface="Calibri" charset="0"/>
              </a:rPr>
              <a:t> observed frequency</a:t>
            </a:r>
          </a:p>
          <a:p>
            <a:r>
              <a:rPr lang="en-US" sz="2000" dirty="0" err="1">
                <a:latin typeface="Calibri" charset="0"/>
                <a:ea typeface="Calibri" charset="0"/>
                <a:cs typeface="Calibri" charset="0"/>
              </a:rPr>
              <a:t>E</a:t>
            </a:r>
            <a:r>
              <a:rPr lang="en-US" sz="2000" baseline="-25000" dirty="0" err="1">
                <a:latin typeface="Calibri" charset="0"/>
                <a:ea typeface="Calibri" charset="0"/>
                <a:cs typeface="Calibri" charset="0"/>
              </a:rPr>
              <a:t>ij</a:t>
            </a:r>
            <a:r>
              <a:rPr lang="en-US" sz="2000" dirty="0">
                <a:latin typeface="Calibri" charset="0"/>
                <a:ea typeface="Calibri" charset="0"/>
                <a:cs typeface="Calibri" charset="0"/>
              </a:rPr>
              <a:t> expected frequency</a:t>
            </a:r>
          </a:p>
        </p:txBody>
      </p:sp>
      <mc:AlternateContent xmlns:mc="http://schemas.openxmlformats.org/markup-compatibility/2006" xmlns:a14="http://schemas.microsoft.com/office/drawing/2010/main">
        <mc:Choice Requires="a14">
          <p:sp>
            <p:nvSpPr>
              <p:cNvPr id="5" name="TextBox 4"/>
              <p:cNvSpPr txBox="1"/>
              <p:nvPr/>
            </p:nvSpPr>
            <p:spPr>
              <a:xfrm>
                <a:off x="2699792" y="4929738"/>
                <a:ext cx="4041043" cy="1142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fr-CH" sz="2800" i="1" smtClean="0">
                              <a:latin typeface="Cambria Math" panose="02040503050406030204" pitchFamily="18" charset="0"/>
                              <a:ea typeface="Cambria Math" charset="0"/>
                              <a:cs typeface="Cambria Math" charset="0"/>
                            </a:rPr>
                          </m:ctrlPr>
                        </m:sSupPr>
                        <m:e>
                          <m:r>
                            <a:rPr lang="fr-CH" sz="2800" i="1" smtClean="0">
                              <a:latin typeface="Cambria Math" charset="0"/>
                              <a:ea typeface="Cambria Math" charset="0"/>
                              <a:cs typeface="Cambria Math" charset="0"/>
                            </a:rPr>
                            <m:t>𝜒</m:t>
                          </m:r>
                        </m:e>
                        <m:sup>
                          <m:r>
                            <a:rPr lang="fr-CH" sz="2800" b="0" i="1" smtClean="0">
                              <a:latin typeface="Cambria Math" charset="0"/>
                              <a:ea typeface="Cambria Math" charset="0"/>
                              <a:cs typeface="Cambria Math" charset="0"/>
                            </a:rPr>
                            <m:t>2</m:t>
                          </m:r>
                        </m:sup>
                      </m:sSup>
                      <m:r>
                        <a:rPr lang="fr-CH" sz="2800" b="0" i="1" smtClean="0">
                          <a:latin typeface="Cambria Math" charset="0"/>
                          <a:ea typeface="Cambria Math" charset="0"/>
                          <a:cs typeface="Cambria Math" charset="0"/>
                        </a:rPr>
                        <m:t>=</m:t>
                      </m:r>
                      <m:nary>
                        <m:naryPr>
                          <m:chr m:val="∑"/>
                          <m:supHide m:val="on"/>
                          <m:ctrlPr>
                            <a:rPr lang="fr-CH" sz="2800" b="0" i="1" smtClean="0">
                              <a:latin typeface="Cambria Math" panose="02040503050406030204" pitchFamily="18" charset="0"/>
                              <a:ea typeface="Cambria Math" charset="0"/>
                              <a:cs typeface="Cambria Math" charset="0"/>
                            </a:rPr>
                          </m:ctrlPr>
                        </m:naryPr>
                        <m:sub>
                          <m:r>
                            <m:rPr>
                              <m:brk m:alnAt="7"/>
                            </m:rPr>
                            <a:rPr lang="fr-CH" sz="2800" b="0" i="1" smtClean="0">
                              <a:latin typeface="Cambria Math" charset="0"/>
                              <a:ea typeface="Cambria Math" charset="0"/>
                              <a:cs typeface="Cambria Math" charset="0"/>
                            </a:rPr>
                            <m:t>𝑖</m:t>
                          </m:r>
                          <m:r>
                            <a:rPr lang="fr-CH" sz="2800" b="0" i="1" smtClean="0">
                              <a:latin typeface="Cambria Math" charset="0"/>
                              <a:ea typeface="Cambria Math" charset="0"/>
                              <a:cs typeface="Cambria Math" charset="0"/>
                            </a:rPr>
                            <m:t>=1,2</m:t>
                          </m:r>
                        </m:sub>
                        <m:sup/>
                        <m:e>
                          <m:nary>
                            <m:naryPr>
                              <m:chr m:val="∑"/>
                              <m:supHide m:val="on"/>
                              <m:ctrlPr>
                                <a:rPr lang="fr-CH" sz="2800" b="0" i="1" smtClean="0">
                                  <a:latin typeface="Cambria Math" panose="02040503050406030204" pitchFamily="18" charset="0"/>
                                  <a:ea typeface="Cambria Math" charset="0"/>
                                  <a:cs typeface="Cambria Math" charset="0"/>
                                </a:rPr>
                              </m:ctrlPr>
                            </m:naryPr>
                            <m:sub>
                              <m:r>
                                <m:rPr>
                                  <m:brk m:alnAt="7"/>
                                </m:rPr>
                                <a:rPr lang="fr-CH" sz="2800" b="0" i="1" smtClean="0">
                                  <a:latin typeface="Cambria Math" charset="0"/>
                                  <a:ea typeface="Cambria Math" charset="0"/>
                                  <a:cs typeface="Cambria Math" charset="0"/>
                                </a:rPr>
                                <m:t>𝑗</m:t>
                              </m:r>
                              <m:r>
                                <a:rPr lang="fr-CH" sz="2800" b="0" i="1" smtClean="0">
                                  <a:latin typeface="Cambria Math" charset="0"/>
                                  <a:ea typeface="Cambria Math" charset="0"/>
                                  <a:cs typeface="Cambria Math" charset="0"/>
                                </a:rPr>
                                <m:t>=1,2</m:t>
                              </m:r>
                            </m:sub>
                            <m:sup/>
                            <m:e>
                              <m:f>
                                <m:fPr>
                                  <m:ctrlPr>
                                    <a:rPr lang="fr-CH" sz="2800" b="0" i="1" smtClean="0">
                                      <a:latin typeface="Cambria Math" panose="02040503050406030204" pitchFamily="18" charset="0"/>
                                      <a:ea typeface="Cambria Math" charset="0"/>
                                      <a:cs typeface="Cambria Math" charset="0"/>
                                    </a:rPr>
                                  </m:ctrlPr>
                                </m:fPr>
                                <m:num>
                                  <m:sSup>
                                    <m:sSupPr>
                                      <m:ctrlPr>
                                        <a:rPr lang="fr-CH" sz="2800" b="0" i="1" smtClean="0">
                                          <a:latin typeface="Cambria Math" panose="02040503050406030204" pitchFamily="18" charset="0"/>
                                          <a:ea typeface="Cambria Math" charset="0"/>
                                          <a:cs typeface="Cambria Math" charset="0"/>
                                        </a:rPr>
                                      </m:ctrlPr>
                                    </m:sSupPr>
                                    <m:e>
                                      <m:sSub>
                                        <m:sSubPr>
                                          <m:ctrlPr>
                                            <a:rPr lang="fr-CH" sz="2800" i="1">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m:t>
                                          </m:r>
                                          <m:r>
                                            <a:rPr lang="fr-CH" sz="2800" i="1">
                                              <a:latin typeface="Cambria Math" charset="0"/>
                                              <a:ea typeface="Cambria Math" charset="0"/>
                                              <a:cs typeface="Cambria Math" charset="0"/>
                                            </a:rPr>
                                            <m:t>𝑂</m:t>
                                          </m:r>
                                        </m:e>
                                        <m:sub>
                                          <m:r>
                                            <a:rPr lang="fr-CH" sz="2800" i="1">
                                              <a:latin typeface="Cambria Math" charset="0"/>
                                              <a:ea typeface="Cambria Math" charset="0"/>
                                              <a:cs typeface="Cambria Math" charset="0"/>
                                            </a:rPr>
                                            <m:t>𝑖𝑗</m:t>
                                          </m:r>
                                        </m:sub>
                                      </m:sSub>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𝐸</m:t>
                                          </m:r>
                                        </m:e>
                                        <m:sub>
                                          <m:r>
                                            <a:rPr lang="fr-CH" sz="2800" i="1">
                                              <a:latin typeface="Cambria Math" charset="0"/>
                                              <a:ea typeface="Cambria Math" charset="0"/>
                                              <a:cs typeface="Cambria Math" charset="0"/>
                                            </a:rPr>
                                            <m:t>𝑖𝑗</m:t>
                                          </m:r>
                                        </m:sub>
                                      </m:sSub>
                                      <m:r>
                                        <a:rPr lang="fr-CH" sz="2800" b="0" i="1" smtClean="0">
                                          <a:latin typeface="Cambria Math" charset="0"/>
                                          <a:ea typeface="Cambria Math" charset="0"/>
                                          <a:cs typeface="Cambria Math" charset="0"/>
                                        </a:rPr>
                                        <m:t>)</m:t>
                                      </m:r>
                                    </m:e>
                                    <m:sup>
                                      <m:r>
                                        <a:rPr lang="fr-CH" sz="2800" b="0" i="1" smtClean="0">
                                          <a:latin typeface="Cambria Math" charset="0"/>
                                          <a:ea typeface="Cambria Math" charset="0"/>
                                          <a:cs typeface="Cambria Math" charset="0"/>
                                        </a:rPr>
                                        <m:t>2</m:t>
                                      </m:r>
                                    </m:sup>
                                  </m:sSup>
                                </m:num>
                                <m:den>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𝐸</m:t>
                                      </m:r>
                                    </m:e>
                                    <m:sub>
                                      <m:r>
                                        <a:rPr lang="fr-CH" sz="2800" i="1">
                                          <a:latin typeface="Cambria Math" charset="0"/>
                                          <a:ea typeface="Cambria Math" charset="0"/>
                                          <a:cs typeface="Cambria Math" charset="0"/>
                                        </a:rPr>
                                        <m:t>𝑖𝑗</m:t>
                                      </m:r>
                                    </m:sub>
                                  </m:sSub>
                                </m:den>
                              </m:f>
                            </m:e>
                          </m:nary>
                        </m:e>
                      </m:nary>
                    </m:oMath>
                  </m:oMathPara>
                </a14:m>
                <a:endParaRPr lang="fr-CH" sz="2800" dirty="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699792" y="4929738"/>
                <a:ext cx="4041043" cy="1142813"/>
              </a:xfrm>
              <a:prstGeom prst="rect">
                <a:avLst/>
              </a:prstGeom>
              <a:blipFill>
                <a:blip r:embed="rId3"/>
                <a:stretch>
                  <a:fillRect l="-9718" t="-129670" b="-17912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359B1A9D-C4DA-8647-A30A-330F599D5228}"/>
              </a:ext>
            </a:extLst>
          </p:cNvPr>
          <p:cNvSpPr/>
          <p:nvPr/>
        </p:nvSpPr>
        <p:spPr>
          <a:xfrm>
            <a:off x="2483768" y="1313890"/>
            <a:ext cx="4696543" cy="523220"/>
          </a:xfrm>
          <a:prstGeom prst="rect">
            <a:avLst/>
          </a:prstGeom>
        </p:spPr>
        <p:txBody>
          <a:bodyPr wrap="none">
            <a:spAutoFit/>
          </a:bodyPr>
          <a:lstStyle/>
          <a:p>
            <a:r>
              <a:rPr lang="en-GB" sz="2800" dirty="0">
                <a:latin typeface="Calibri" charset="0"/>
                <a:ea typeface="Calibri" charset="0"/>
                <a:cs typeface="Calibri" charset="0"/>
              </a:rPr>
              <a:t>Independence test: χ</a:t>
            </a:r>
            <a:r>
              <a:rPr lang="en-GB" sz="2800" baseline="30000" dirty="0">
                <a:latin typeface="Calibri" charset="0"/>
                <a:ea typeface="Calibri" charset="0"/>
                <a:cs typeface="Calibri" charset="0"/>
              </a:rPr>
              <a:t>2</a:t>
            </a:r>
            <a:r>
              <a:rPr lang="en-GB" sz="2800" dirty="0">
                <a:latin typeface="Calibri" charset="0"/>
                <a:ea typeface="Calibri" charset="0"/>
                <a:cs typeface="Calibri" charset="0"/>
              </a:rPr>
              <a:t> statistics</a:t>
            </a:r>
          </a:p>
        </p:txBody>
      </p:sp>
      <p:sp>
        <p:nvSpPr>
          <p:cNvPr id="9" name="Rectangle 8">
            <a:extLst>
              <a:ext uri="{FF2B5EF4-FFF2-40B4-BE49-F238E27FC236}">
                <a16:creationId xmlns:a16="http://schemas.microsoft.com/office/drawing/2014/main" id="{C46FB871-0811-E848-9493-E9CBB8601DE6}"/>
              </a:ext>
            </a:extLst>
          </p:cNvPr>
          <p:cNvSpPr/>
          <p:nvPr/>
        </p:nvSpPr>
        <p:spPr bwMode="auto">
          <a:xfrm>
            <a:off x="1943708" y="3038592"/>
            <a:ext cx="1512168"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grpSp>
        <p:nvGrpSpPr>
          <p:cNvPr id="12" name="Group 11">
            <a:extLst>
              <a:ext uri="{FF2B5EF4-FFF2-40B4-BE49-F238E27FC236}">
                <a16:creationId xmlns:a16="http://schemas.microsoft.com/office/drawing/2014/main" id="{D099BE04-C2CA-C543-970F-995810280A31}"/>
              </a:ext>
            </a:extLst>
          </p:cNvPr>
          <p:cNvGrpSpPr/>
          <p:nvPr/>
        </p:nvGrpSpPr>
        <p:grpSpPr>
          <a:xfrm>
            <a:off x="2009238" y="3013398"/>
            <a:ext cx="2988332" cy="1142744"/>
            <a:chOff x="1943708" y="2996952"/>
            <a:chExt cx="2988332" cy="1142744"/>
          </a:xfrm>
        </p:grpSpPr>
        <p:sp>
          <p:nvSpPr>
            <p:cNvPr id="8" name="Rectangle 7">
              <a:extLst>
                <a:ext uri="{FF2B5EF4-FFF2-40B4-BE49-F238E27FC236}">
                  <a16:creationId xmlns:a16="http://schemas.microsoft.com/office/drawing/2014/main" id="{091D665A-3136-BE4B-93B1-EE54F36D4C02}"/>
                </a:ext>
              </a:extLst>
            </p:cNvPr>
            <p:cNvSpPr/>
            <p:nvPr/>
          </p:nvSpPr>
          <p:spPr bwMode="auto">
            <a:xfrm>
              <a:off x="3419872" y="2996952"/>
              <a:ext cx="1512168"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AEA1EAD1-AAC4-B94E-93DC-0F6A90456880}"/>
                </a:ext>
              </a:extLst>
            </p:cNvPr>
            <p:cNvSpPr/>
            <p:nvPr/>
          </p:nvSpPr>
          <p:spPr bwMode="auto">
            <a:xfrm>
              <a:off x="1943708" y="3851664"/>
              <a:ext cx="1512168"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a:extLst>
                <a:ext uri="{FF2B5EF4-FFF2-40B4-BE49-F238E27FC236}">
                  <a16:creationId xmlns:a16="http://schemas.microsoft.com/office/drawing/2014/main" id="{5970122A-E203-B747-BC5E-8CDF71192DB1}"/>
                </a:ext>
              </a:extLst>
            </p:cNvPr>
            <p:cNvSpPr/>
            <p:nvPr/>
          </p:nvSpPr>
          <p:spPr bwMode="auto">
            <a:xfrm>
              <a:off x="3208145" y="3844808"/>
              <a:ext cx="1512168" cy="28803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98644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Supervised Discretisation</a:t>
            </a:r>
            <a:endParaRPr lang="en-US" dirty="0"/>
          </a:p>
        </p:txBody>
      </p:sp>
      <p:sp>
        <p:nvSpPr>
          <p:cNvPr id="3" name="Content Placeholder 2"/>
          <p:cNvSpPr>
            <a:spLocks noGrp="1"/>
          </p:cNvSpPr>
          <p:nvPr>
            <p:ph idx="1"/>
          </p:nvPr>
        </p:nvSpPr>
        <p:spPr/>
        <p:txBody>
          <a:bodyPr/>
          <a:lstStyle/>
          <a:p>
            <a:endParaRPr lang="en-US" dirty="0"/>
          </a:p>
          <a:p>
            <a:r>
              <a:rPr lang="en-US" dirty="0"/>
              <a:t> </a:t>
            </a:r>
          </a:p>
          <a:p>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899592" y="3284984"/>
            <a:ext cx="3672408" cy="2800211"/>
          </a:xfrm>
          <a:prstGeom prst="rect">
            <a:avLst/>
          </a:prstGeom>
        </p:spPr>
      </p:pic>
      <p:sp>
        <p:nvSpPr>
          <p:cNvPr id="7" name="Rectangle 6"/>
          <p:cNvSpPr/>
          <p:nvPr/>
        </p:nvSpPr>
        <p:spPr>
          <a:xfrm>
            <a:off x="176167" y="1526940"/>
            <a:ext cx="8896621" cy="1384995"/>
          </a:xfrm>
          <a:prstGeom prst="rect">
            <a:avLst/>
          </a:prstGeom>
        </p:spPr>
        <p:txBody>
          <a:bodyPr wrap="square">
            <a:spAutoFit/>
          </a:bodyPr>
          <a:lstStyle/>
          <a:p>
            <a:pPr algn="l"/>
            <a:r>
              <a:rPr lang="en-US" sz="2000" b="1" dirty="0"/>
              <a:t>Null hypothesis:</a:t>
            </a:r>
            <a:r>
              <a:rPr lang="en-US" sz="2000" dirty="0"/>
              <a:t> Assumes that the class label is independent of the feature intervals</a:t>
            </a:r>
          </a:p>
          <a:p>
            <a:pPr algn="l"/>
            <a:br>
              <a:rPr lang="en-US" sz="2000" dirty="0"/>
            </a:br>
            <a:r>
              <a:rPr lang="en-GB" sz="2000" dirty="0">
                <a:latin typeface="Calibri"/>
                <a:cs typeface="Calibri"/>
              </a:rPr>
              <a:t>If P(</a:t>
            </a:r>
            <a:r>
              <a:rPr lang="en-GB" sz="2000" kern="0" dirty="0">
                <a:solidFill>
                  <a:srgbClr val="000000"/>
                </a:solidFill>
                <a:latin typeface="Calibri"/>
                <a:cs typeface="Calibri"/>
              </a:rPr>
              <a:t>χ</a:t>
            </a:r>
            <a:r>
              <a:rPr lang="en-GB" sz="2000" kern="0" baseline="30000" dirty="0">
                <a:solidFill>
                  <a:srgbClr val="000000"/>
                </a:solidFill>
                <a:latin typeface="Calibri"/>
                <a:cs typeface="Calibri"/>
              </a:rPr>
              <a:t>2</a:t>
            </a:r>
            <a:r>
              <a:rPr lang="en-GB" sz="2000" kern="0" dirty="0">
                <a:solidFill>
                  <a:srgbClr val="000000"/>
                </a:solidFill>
                <a:latin typeface="Calibri"/>
                <a:cs typeface="Calibri"/>
              </a:rPr>
              <a:t> | DF = 1</a:t>
            </a:r>
            <a:r>
              <a:rPr lang="en-GB" sz="2000" dirty="0">
                <a:latin typeface="Calibri"/>
                <a:cs typeface="Calibri"/>
              </a:rPr>
              <a:t>) &gt; 0.05 (independent), merge the intervals</a:t>
            </a:r>
          </a:p>
          <a:p>
            <a:pPr marL="0" lvl="1" algn="l">
              <a:spcBef>
                <a:spcPct val="20000"/>
              </a:spcBef>
            </a:pPr>
            <a:r>
              <a:rPr lang="en-GB" sz="2000" dirty="0">
                <a:latin typeface="Calibri"/>
                <a:cs typeface="Calibri"/>
              </a:rPr>
              <a:t>DF = degrees of freedom </a:t>
            </a:r>
            <a:r>
              <a:rPr lang="en-GB" sz="2000" dirty="0">
                <a:solidFill>
                  <a:schemeClr val="tx1"/>
                </a:solidFill>
                <a:latin typeface="Arial" charset="0"/>
              </a:rPr>
              <a:t>= (#rows-1)*(#cols – 1). </a:t>
            </a:r>
            <a:endParaRPr lang="en-GB" sz="2000" dirty="0">
              <a:latin typeface="Calibri"/>
              <a:cs typeface="Calibri"/>
            </a:endParaRPr>
          </a:p>
        </p:txBody>
      </p:sp>
      <p:sp>
        <p:nvSpPr>
          <p:cNvPr id="9" name="TextBox 8">
            <a:extLst>
              <a:ext uri="{FF2B5EF4-FFF2-40B4-BE49-F238E27FC236}">
                <a16:creationId xmlns:a16="http://schemas.microsoft.com/office/drawing/2014/main" id="{6A20AA88-E76E-0941-9C3D-47A7D9D869B0}"/>
              </a:ext>
            </a:extLst>
          </p:cNvPr>
          <p:cNvSpPr txBox="1"/>
          <p:nvPr/>
        </p:nvSpPr>
        <p:spPr>
          <a:xfrm>
            <a:off x="7092280" y="5675876"/>
            <a:ext cx="223138" cy="646331"/>
          </a:xfrm>
          <a:prstGeom prst="rect">
            <a:avLst/>
          </a:prstGeom>
          <a:noFill/>
        </p:spPr>
        <p:txBody>
          <a:bodyPr wrap="none" rtlCol="0">
            <a:spAutoFit/>
          </a:bodyPr>
          <a:lstStyle/>
          <a:p>
            <a:r>
              <a:rPr lang="en-US" dirty="0"/>
              <a:t>.</a:t>
            </a:r>
          </a:p>
          <a:p>
            <a:r>
              <a:rPr lang="en-US" dirty="0"/>
              <a:t>.</a:t>
            </a:r>
          </a:p>
          <a:p>
            <a:r>
              <a:rPr lang="en-US" dirty="0"/>
              <a:t>.</a:t>
            </a:r>
          </a:p>
        </p:txBody>
      </p:sp>
      <p:pic>
        <p:nvPicPr>
          <p:cNvPr id="11" name="Picture 10">
            <a:extLst>
              <a:ext uri="{FF2B5EF4-FFF2-40B4-BE49-F238E27FC236}">
                <a16:creationId xmlns:a16="http://schemas.microsoft.com/office/drawing/2014/main" id="{7C0B565A-AF6C-9D4F-8B71-89FF4ED65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2916236"/>
            <a:ext cx="3960440" cy="3561440"/>
          </a:xfrm>
          <a:prstGeom prst="rect">
            <a:avLst/>
          </a:prstGeom>
        </p:spPr>
      </p:pic>
    </p:spTree>
    <p:extLst>
      <p:ext uri="{BB962C8B-B14F-4D97-AF65-F5344CB8AC3E}">
        <p14:creationId xmlns:p14="http://schemas.microsoft.com/office/powerpoint/2010/main" val="69591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BC47-24BC-7440-973E-23E5E935E6F6}"/>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DAADC355-8FFB-1648-AFA5-ECC5C886978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4" name="Object 13">
            <a:extLst>
              <a:ext uri="{FF2B5EF4-FFF2-40B4-BE49-F238E27FC236}">
                <a16:creationId xmlns:a16="http://schemas.microsoft.com/office/drawing/2014/main" id="{38A5A073-D8FE-5843-930C-1EB028FA8002}"/>
              </a:ext>
            </a:extLst>
          </p:cNvPr>
          <p:cNvGraphicFramePr>
            <a:graphicFrameLocks noChangeAspect="1"/>
          </p:cNvGraphicFramePr>
          <p:nvPr>
            <p:extLst>
              <p:ext uri="{D42A27DB-BD31-4B8C-83A1-F6EECF244321}">
                <p14:modId xmlns:p14="http://schemas.microsoft.com/office/powerpoint/2010/main" val="3581302130"/>
              </p:ext>
            </p:extLst>
          </p:nvPr>
        </p:nvGraphicFramePr>
        <p:xfrm>
          <a:off x="1619250" y="1412875"/>
          <a:ext cx="5257800" cy="4224338"/>
        </p:xfrm>
        <a:graphic>
          <a:graphicData uri="http://schemas.openxmlformats.org/presentationml/2006/ole">
            <mc:AlternateContent xmlns:mc="http://schemas.openxmlformats.org/markup-compatibility/2006">
              <mc:Choice xmlns:v="urn:schemas-microsoft-com:vml" Requires="v">
                <p:oleObj spid="_x0000_s554025" name="Worksheet" r:id="rId3" imgW="4064000" imgH="3263900" progId="Excel.Sheet.12">
                  <p:embed/>
                </p:oleObj>
              </mc:Choice>
              <mc:Fallback>
                <p:oleObj name="Worksheet" r:id="rId3" imgW="4064000" imgH="3263900" progId="Excel.Sheet.12">
                  <p:embed/>
                  <p:pic>
                    <p:nvPicPr>
                      <p:cNvPr id="14" name="Object 13">
                        <a:extLst>
                          <a:ext uri="{FF2B5EF4-FFF2-40B4-BE49-F238E27FC236}">
                            <a16:creationId xmlns:a16="http://schemas.microsoft.com/office/drawing/2014/main" id="{38A5A073-D8FE-5843-930C-1EB028FA8002}"/>
                          </a:ext>
                        </a:extLst>
                      </p:cNvPr>
                      <p:cNvPicPr/>
                      <p:nvPr/>
                    </p:nvPicPr>
                    <p:blipFill>
                      <a:blip r:embed="rId4"/>
                      <a:stretch>
                        <a:fillRect/>
                      </a:stretch>
                    </p:blipFill>
                    <p:spPr>
                      <a:xfrm>
                        <a:off x="1619250" y="1412875"/>
                        <a:ext cx="5257800" cy="422433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8B95B800-B9BE-824B-9D1B-4121B5ACA789}"/>
              </a:ext>
            </a:extLst>
          </p:cNvPr>
          <p:cNvSpPr txBox="1"/>
          <p:nvPr/>
        </p:nvSpPr>
        <p:spPr>
          <a:xfrm>
            <a:off x="3524487" y="946596"/>
            <a:ext cx="2199641" cy="461665"/>
          </a:xfrm>
          <a:prstGeom prst="rect">
            <a:avLst/>
          </a:prstGeom>
          <a:noFill/>
        </p:spPr>
        <p:txBody>
          <a:bodyPr wrap="none" rtlCol="0">
            <a:spAutoFit/>
          </a:bodyPr>
          <a:lstStyle/>
          <a:p>
            <a:r>
              <a:rPr lang="en-US" sz="2400" dirty="0"/>
              <a:t>Driving License?</a:t>
            </a:r>
          </a:p>
        </p:txBody>
      </p:sp>
      <p:sp>
        <p:nvSpPr>
          <p:cNvPr id="5" name="Rectangle 4">
            <a:extLst>
              <a:ext uri="{FF2B5EF4-FFF2-40B4-BE49-F238E27FC236}">
                <a16:creationId xmlns:a16="http://schemas.microsoft.com/office/drawing/2014/main" id="{7AD27F8D-DBC2-2C4C-8DF8-F407AE79EF90}"/>
              </a:ext>
            </a:extLst>
          </p:cNvPr>
          <p:cNvSpPr/>
          <p:nvPr/>
        </p:nvSpPr>
        <p:spPr>
          <a:xfrm>
            <a:off x="971600" y="5830888"/>
            <a:ext cx="7181850" cy="646331"/>
          </a:xfrm>
          <a:prstGeom prst="rect">
            <a:avLst/>
          </a:prstGeom>
        </p:spPr>
        <p:txBody>
          <a:bodyPr wrap="square">
            <a:spAutoFit/>
          </a:bodyPr>
          <a:lstStyle/>
          <a:p>
            <a:r>
              <a:rPr lang="en-US" sz="1800" dirty="0">
                <a:solidFill>
                  <a:srgbClr val="FF0000"/>
                </a:solidFill>
                <a:latin typeface="Calibri" panose="020F0502020204030204" pitchFamily="34" charset="0"/>
                <a:cs typeface="Calibri" panose="020F0502020204030204" pitchFamily="34" charset="0"/>
              </a:rPr>
              <a:t>p-value of 4.0244e-23 is less than 0.05 </a:t>
            </a:r>
            <a:r>
              <a:rPr lang="en-US" sz="1800" dirty="0">
                <a:solidFill>
                  <a:srgbClr val="FF0000"/>
                </a:solidFill>
                <a:latin typeface="Calibri" panose="020F0502020204030204" pitchFamily="34" charset="0"/>
                <a:cs typeface="Calibri" panose="020F0502020204030204" pitchFamily="34" charset="0"/>
                <a:sym typeface="Wingdings" pitchFamily="2" charset="2"/>
              </a:rPr>
              <a:t> we </a:t>
            </a:r>
            <a:r>
              <a:rPr lang="en-US" sz="1800" dirty="0">
                <a:solidFill>
                  <a:srgbClr val="FF0000"/>
                </a:solidFill>
                <a:latin typeface="Calibri" panose="020F0502020204030204" pitchFamily="34" charset="0"/>
                <a:cs typeface="Calibri" panose="020F0502020204030204" pitchFamily="34" charset="0"/>
              </a:rPr>
              <a:t>reject the null hypothesis</a:t>
            </a:r>
          </a:p>
          <a:p>
            <a:r>
              <a:rPr lang="en-US" sz="1800" dirty="0">
                <a:solidFill>
                  <a:srgbClr val="FF0000"/>
                </a:solidFill>
                <a:latin typeface="Calibri" panose="020F0502020204030204" pitchFamily="34" charset="0"/>
                <a:cs typeface="Calibri" panose="020F0502020204030204" pitchFamily="34" charset="0"/>
              </a:rPr>
              <a:t>there is a dependence </a:t>
            </a:r>
            <a:r>
              <a:rPr lang="en-US" sz="1800" dirty="0">
                <a:solidFill>
                  <a:srgbClr val="FF0000"/>
                </a:solidFill>
                <a:latin typeface="Calibri" panose="020F0502020204030204" pitchFamily="34" charset="0"/>
                <a:cs typeface="Calibri" panose="020F0502020204030204" pitchFamily="34" charset="0"/>
                <a:sym typeface="Wingdings" pitchFamily="2" charset="2"/>
              </a:rPr>
              <a:t> no merge!</a:t>
            </a:r>
            <a:endParaRPr lang="en-US" sz="1800" dirty="0">
              <a:solidFill>
                <a:srgbClr val="FF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04004C5-AB59-A843-A93A-F579294FD5E9}"/>
              </a:ext>
            </a:extLst>
          </p:cNvPr>
          <p:cNvPicPr>
            <a:picLocks noChangeAspect="1"/>
          </p:cNvPicPr>
          <p:nvPr/>
        </p:nvPicPr>
        <p:blipFill rotWithShape="1">
          <a:blip r:embed="rId5">
            <a:extLst>
              <a:ext uri="{28A0092B-C50C-407E-A947-70E740481C1C}">
                <a14:useLocalDpi xmlns:a14="http://schemas.microsoft.com/office/drawing/2010/main" val="0"/>
              </a:ext>
            </a:extLst>
          </a:blip>
          <a:srcRect b="83580"/>
          <a:stretch/>
        </p:blipFill>
        <p:spPr>
          <a:xfrm>
            <a:off x="4725030" y="4989141"/>
            <a:ext cx="4389147" cy="648072"/>
          </a:xfrm>
          <a:prstGeom prst="rect">
            <a:avLst/>
          </a:prstGeom>
        </p:spPr>
      </p:pic>
    </p:spTree>
    <p:extLst>
      <p:ext uri="{BB962C8B-B14F-4D97-AF65-F5344CB8AC3E}">
        <p14:creationId xmlns:p14="http://schemas.microsoft.com/office/powerpoint/2010/main" val="1608009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BC47-24BC-7440-973E-23E5E935E6F6}"/>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DAADC355-8FFB-1648-AFA5-ECC5C886978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4" name="Object 13">
            <a:extLst>
              <a:ext uri="{FF2B5EF4-FFF2-40B4-BE49-F238E27FC236}">
                <a16:creationId xmlns:a16="http://schemas.microsoft.com/office/drawing/2014/main" id="{38A5A073-D8FE-5843-930C-1EB028FA8002}"/>
              </a:ext>
            </a:extLst>
          </p:cNvPr>
          <p:cNvGraphicFramePr>
            <a:graphicFrameLocks noChangeAspect="1"/>
          </p:cNvGraphicFramePr>
          <p:nvPr>
            <p:extLst>
              <p:ext uri="{D42A27DB-BD31-4B8C-83A1-F6EECF244321}">
                <p14:modId xmlns:p14="http://schemas.microsoft.com/office/powerpoint/2010/main" val="1957424093"/>
              </p:ext>
            </p:extLst>
          </p:nvPr>
        </p:nvGraphicFramePr>
        <p:xfrm>
          <a:off x="1619250" y="1412875"/>
          <a:ext cx="5256213" cy="4224338"/>
        </p:xfrm>
        <a:graphic>
          <a:graphicData uri="http://schemas.openxmlformats.org/presentationml/2006/ole">
            <mc:AlternateContent xmlns:mc="http://schemas.openxmlformats.org/markup-compatibility/2006">
              <mc:Choice xmlns:v="urn:schemas-microsoft-com:vml" Requires="v">
                <p:oleObj spid="_x0000_s543809" name="Worksheet" r:id="rId3" imgW="4064000" imgH="3263900" progId="Excel.Sheet.12">
                  <p:embed/>
                </p:oleObj>
              </mc:Choice>
              <mc:Fallback>
                <p:oleObj name="Worksheet" r:id="rId3" imgW="4064000" imgH="3263900" progId="Excel.Sheet.12">
                  <p:embed/>
                  <p:pic>
                    <p:nvPicPr>
                      <p:cNvPr id="0" name=""/>
                      <p:cNvPicPr/>
                      <p:nvPr/>
                    </p:nvPicPr>
                    <p:blipFill>
                      <a:blip r:embed="rId4"/>
                      <a:stretch>
                        <a:fillRect/>
                      </a:stretch>
                    </p:blipFill>
                    <p:spPr>
                      <a:xfrm>
                        <a:off x="1619250" y="1412875"/>
                        <a:ext cx="5256213" cy="422433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5D342309-D871-A443-A7E8-DDC0D9ED6989}"/>
              </a:ext>
            </a:extLst>
          </p:cNvPr>
          <p:cNvSpPr txBox="1"/>
          <p:nvPr/>
        </p:nvSpPr>
        <p:spPr>
          <a:xfrm>
            <a:off x="3524487" y="946596"/>
            <a:ext cx="2199641" cy="461665"/>
          </a:xfrm>
          <a:prstGeom prst="rect">
            <a:avLst/>
          </a:prstGeom>
          <a:noFill/>
        </p:spPr>
        <p:txBody>
          <a:bodyPr wrap="none" rtlCol="0">
            <a:spAutoFit/>
          </a:bodyPr>
          <a:lstStyle/>
          <a:p>
            <a:r>
              <a:rPr lang="en-US" sz="2400" dirty="0"/>
              <a:t>Driving License?</a:t>
            </a:r>
          </a:p>
        </p:txBody>
      </p:sp>
      <p:sp>
        <p:nvSpPr>
          <p:cNvPr id="6" name="Rectangle 5">
            <a:extLst>
              <a:ext uri="{FF2B5EF4-FFF2-40B4-BE49-F238E27FC236}">
                <a16:creationId xmlns:a16="http://schemas.microsoft.com/office/drawing/2014/main" id="{1A4317A4-BD6B-D543-985D-59452D280DCB}"/>
              </a:ext>
            </a:extLst>
          </p:cNvPr>
          <p:cNvSpPr/>
          <p:nvPr/>
        </p:nvSpPr>
        <p:spPr>
          <a:xfrm>
            <a:off x="971600" y="5830888"/>
            <a:ext cx="7181850" cy="646331"/>
          </a:xfrm>
          <a:prstGeom prst="rect">
            <a:avLst/>
          </a:prstGeom>
        </p:spPr>
        <p:txBody>
          <a:bodyPr wrap="square">
            <a:spAutoFit/>
          </a:bodyPr>
          <a:lstStyle/>
          <a:p>
            <a:r>
              <a:rPr lang="en-US" sz="1800" dirty="0">
                <a:solidFill>
                  <a:srgbClr val="FF0000"/>
                </a:solidFill>
                <a:latin typeface="Calibri" panose="020F0502020204030204" pitchFamily="34" charset="0"/>
                <a:cs typeface="Calibri" panose="020F0502020204030204" pitchFamily="34" charset="0"/>
              </a:rPr>
              <a:t>p-value of 0.9429 is greater than 0.05 </a:t>
            </a:r>
            <a:r>
              <a:rPr lang="en-US" sz="1800" dirty="0">
                <a:solidFill>
                  <a:srgbClr val="FF0000"/>
                </a:solidFill>
                <a:latin typeface="Calibri" panose="020F0502020204030204" pitchFamily="34" charset="0"/>
                <a:cs typeface="Calibri" panose="020F0502020204030204" pitchFamily="34" charset="0"/>
                <a:sym typeface="Wingdings" pitchFamily="2" charset="2"/>
              </a:rPr>
              <a:t> we </a:t>
            </a:r>
            <a:r>
              <a:rPr lang="en-US" sz="1800" dirty="0">
                <a:solidFill>
                  <a:srgbClr val="FF0000"/>
                </a:solidFill>
                <a:latin typeface="Calibri" panose="020F0502020204030204" pitchFamily="34" charset="0"/>
                <a:cs typeface="Calibri" panose="020F0502020204030204" pitchFamily="34" charset="0"/>
              </a:rPr>
              <a:t>accept the null hypothesis</a:t>
            </a:r>
          </a:p>
          <a:p>
            <a:r>
              <a:rPr lang="en-US" sz="1800" dirty="0">
                <a:solidFill>
                  <a:srgbClr val="FF0000"/>
                </a:solidFill>
                <a:latin typeface="Calibri" panose="020F0502020204030204" pitchFamily="34" charset="0"/>
                <a:cs typeface="Calibri" panose="020F0502020204030204" pitchFamily="34" charset="0"/>
              </a:rPr>
              <a:t>they are independent </a:t>
            </a:r>
            <a:r>
              <a:rPr lang="en-US" sz="1800" dirty="0">
                <a:solidFill>
                  <a:srgbClr val="FF0000"/>
                </a:solidFill>
                <a:latin typeface="Calibri" panose="020F0502020204030204" pitchFamily="34" charset="0"/>
                <a:cs typeface="Calibri" panose="020F0502020204030204" pitchFamily="34" charset="0"/>
                <a:sym typeface="Wingdings" pitchFamily="2" charset="2"/>
              </a:rPr>
              <a:t> we can merge</a:t>
            </a:r>
            <a:endParaRPr lang="en-US" sz="1800" dirty="0">
              <a:solidFill>
                <a:srgbClr val="FF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5CBFB99-2B2F-904C-8DE8-8C0081291F80}"/>
              </a:ext>
            </a:extLst>
          </p:cNvPr>
          <p:cNvPicPr>
            <a:picLocks noChangeAspect="1"/>
          </p:cNvPicPr>
          <p:nvPr/>
        </p:nvPicPr>
        <p:blipFill rotWithShape="1">
          <a:blip r:embed="rId5">
            <a:extLst>
              <a:ext uri="{28A0092B-C50C-407E-A947-70E740481C1C}">
                <a14:useLocalDpi xmlns:a14="http://schemas.microsoft.com/office/drawing/2010/main" val="0"/>
              </a:ext>
            </a:extLst>
          </a:blip>
          <a:srcRect b="83580"/>
          <a:stretch/>
        </p:blipFill>
        <p:spPr>
          <a:xfrm>
            <a:off x="4725030" y="4989141"/>
            <a:ext cx="4389147" cy="648072"/>
          </a:xfrm>
          <a:prstGeom prst="rect">
            <a:avLst/>
          </a:prstGeom>
        </p:spPr>
      </p:pic>
    </p:spTree>
    <p:extLst>
      <p:ext uri="{BB962C8B-B14F-4D97-AF65-F5344CB8AC3E}">
        <p14:creationId xmlns:p14="http://schemas.microsoft.com/office/powerpoint/2010/main" val="2516620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dirty="0"/>
              <a:t>Supervised discretization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Can only be applied after unsupervised equal- width discretization</a:t>
            </a:r>
          </a:p>
          <a:p>
            <a:pPr marL="514350" indent="-514350">
              <a:buFont typeface="Arial" charset="0"/>
              <a:buAutoNum type="alphaUcPeriod"/>
            </a:pPr>
            <a:r>
              <a:rPr lang="en-US" altLang="en-US" dirty="0">
                <a:ea typeface="MS PGothic" charset="-128"/>
              </a:rPr>
              <a:t>Attempts to merge intervals where the class label does not depend on the attribute value distribution</a:t>
            </a:r>
          </a:p>
          <a:p>
            <a:pPr marL="514350" indent="-514350">
              <a:buFont typeface="Arial" charset="0"/>
              <a:buAutoNum type="alphaUcPeriod"/>
            </a:pPr>
            <a:r>
              <a:rPr lang="en-US" altLang="en-US" dirty="0">
                <a:ea typeface="MS PGothic" charset="-128"/>
              </a:rPr>
              <a:t>Merges intervals if the value of the 𝜒^2 statistics is above 0.05</a:t>
            </a:r>
          </a:p>
          <a:p>
            <a:pPr marL="514350" indent="-514350">
              <a:buFont typeface="Arial" charset="0"/>
              <a:buAutoNum type="alphaUcPeriod"/>
            </a:pPr>
            <a:r>
              <a:rPr lang="en-US" altLang="en-US" dirty="0">
                <a:ea typeface="MS PGothic" charset="-128"/>
              </a:rPr>
              <a:t>Works only for binary class labels</a:t>
            </a:r>
          </a:p>
        </p:txBody>
      </p:sp>
      <p:sp>
        <p:nvSpPr>
          <p:cNvPr id="2" name="Footer Placeholder 1">
            <a:extLst>
              <a:ext uri="{FF2B5EF4-FFF2-40B4-BE49-F238E27FC236}">
                <a16:creationId xmlns:a16="http://schemas.microsoft.com/office/drawing/2014/main" id="{217C0BA2-4737-B64B-95C8-70275C409851}"/>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2CC1A3E7-06CE-1D48-89FF-90053C7BFFF8}"/>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988278" y="2139950"/>
            <a:ext cx="3612444" cy="406400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 Feature Selection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4" name="Picture 13"/>
          <p:cNvPicPr>
            <a:picLocks noChangeAspect="1"/>
          </p:cNvPicPr>
          <p:nvPr/>
        </p:nvPicPr>
        <p:blipFill>
          <a:blip r:embed="rId3"/>
          <a:stretch>
            <a:fillRect/>
          </a:stretch>
        </p:blipFill>
        <p:spPr>
          <a:xfrm>
            <a:off x="773832" y="1124744"/>
            <a:ext cx="7596336" cy="5298099"/>
          </a:xfrm>
          <a:prstGeom prst="rect">
            <a:avLst/>
          </a:prstGeom>
        </p:spPr>
      </p:pic>
      <p:grpSp>
        <p:nvGrpSpPr>
          <p:cNvPr id="20" name="Group 19"/>
          <p:cNvGrpSpPr/>
          <p:nvPr/>
        </p:nvGrpSpPr>
        <p:grpSpPr>
          <a:xfrm>
            <a:off x="1475656" y="44624"/>
            <a:ext cx="7632848" cy="4464496"/>
            <a:chOff x="1475656" y="44624"/>
            <a:chExt cx="7632848" cy="4464496"/>
          </a:xfrm>
        </p:grpSpPr>
        <p:sp>
          <p:nvSpPr>
            <p:cNvPr id="16" name="TextBox 15"/>
            <p:cNvSpPr txBox="1"/>
            <p:nvPr/>
          </p:nvSpPr>
          <p:spPr>
            <a:xfrm>
              <a:off x="6300192" y="44624"/>
              <a:ext cx="2808312" cy="1846659"/>
            </a:xfrm>
            <a:prstGeom prst="rect">
              <a:avLst/>
            </a:prstGeom>
            <a:solidFill>
              <a:srgbClr val="FF0000">
                <a:alpha val="60000"/>
              </a:srgbClr>
            </a:solidFill>
          </p:spPr>
          <p:txBody>
            <a:bodyPr wrap="square" rtlCol="0">
              <a:spAutoFit/>
            </a:bodyPr>
            <a:lstStyle/>
            <a:p>
              <a:pPr algn="l"/>
              <a:r>
                <a:rPr lang="en-GB" sz="1800" b="1" dirty="0">
                  <a:solidFill>
                    <a:schemeClr val="bg1"/>
                  </a:solidFill>
                  <a:latin typeface="Calibri"/>
                  <a:cs typeface="Calibri"/>
                </a:rPr>
                <a:t>Content</a:t>
              </a:r>
            </a:p>
            <a:p>
              <a:pPr marL="285750" indent="-285750" algn="l">
                <a:buFont typeface="Arial"/>
                <a:buChar char="•"/>
              </a:pPr>
              <a:r>
                <a:rPr lang="en-GB" sz="1600" dirty="0">
                  <a:solidFill>
                    <a:schemeClr val="bg1"/>
                  </a:solidFill>
                  <a:latin typeface="Calibri"/>
                  <a:cs typeface="Calibri"/>
                </a:rPr>
                <a:t>Text and Images</a:t>
              </a:r>
            </a:p>
            <a:p>
              <a:pPr marL="285750" indent="-285750" algn="l">
                <a:buFont typeface="Arial"/>
                <a:buChar char="•"/>
              </a:pPr>
              <a:r>
                <a:rPr lang="en-GB" sz="1600" dirty="0">
                  <a:solidFill>
                    <a:schemeClr val="bg1"/>
                  </a:solidFill>
                  <a:latin typeface="Calibri"/>
                  <a:cs typeface="Calibri"/>
                </a:rPr>
                <a:t>Appearance (design, ads)</a:t>
              </a:r>
            </a:p>
            <a:p>
              <a:pPr marL="285750" indent="-285750" algn="l">
                <a:buFont typeface="Arial"/>
                <a:buChar char="•"/>
              </a:pPr>
              <a:r>
                <a:rPr lang="en-GB" sz="1600" dirty="0">
                  <a:solidFill>
                    <a:schemeClr val="bg1"/>
                  </a:solidFill>
                  <a:latin typeface="Calibri"/>
                  <a:cs typeface="Calibri"/>
                </a:rPr>
                <a:t>Domain type</a:t>
              </a:r>
            </a:p>
            <a:p>
              <a:pPr marL="285750" indent="-285750" algn="l">
                <a:buFont typeface="Arial"/>
                <a:buChar char="•"/>
              </a:pPr>
              <a:r>
                <a:rPr lang="en-GB" sz="1600" dirty="0">
                  <a:solidFill>
                    <a:schemeClr val="bg1"/>
                  </a:solidFill>
                  <a:latin typeface="Calibri"/>
                  <a:cs typeface="Calibri"/>
                </a:rPr>
                <a:t>Sentiment (subjective, objective)</a:t>
              </a:r>
            </a:p>
            <a:p>
              <a:pPr marL="285750" indent="-285750" algn="l">
                <a:buFont typeface="Arial"/>
                <a:buChar char="•"/>
              </a:pPr>
              <a:r>
                <a:rPr lang="en-GB" sz="1600" dirty="0">
                  <a:solidFill>
                    <a:schemeClr val="bg1"/>
                  </a:solidFill>
                  <a:latin typeface="Calibri"/>
                  <a:cs typeface="Calibri"/>
                </a:rPr>
                <a:t>#typos, #nouns, #words</a:t>
              </a:r>
              <a:endParaRPr lang="en-GB" sz="1400" dirty="0">
                <a:solidFill>
                  <a:schemeClr val="bg1"/>
                </a:solidFill>
                <a:latin typeface="Calibri"/>
                <a:cs typeface="Calibri"/>
              </a:endParaRPr>
            </a:p>
          </p:txBody>
        </p:sp>
        <p:sp>
          <p:nvSpPr>
            <p:cNvPr id="17" name="Rounded Rectangle 16"/>
            <p:cNvSpPr/>
            <p:nvPr/>
          </p:nvSpPr>
          <p:spPr bwMode="auto">
            <a:xfrm>
              <a:off x="1979712" y="1196752"/>
              <a:ext cx="288032" cy="21602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8" name="Rounded Rectangle 17"/>
            <p:cNvSpPr/>
            <p:nvPr/>
          </p:nvSpPr>
          <p:spPr bwMode="auto">
            <a:xfrm>
              <a:off x="1475656" y="2708920"/>
              <a:ext cx="4320480" cy="504056"/>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9" name="Rounded Rectangle 18"/>
            <p:cNvSpPr/>
            <p:nvPr/>
          </p:nvSpPr>
          <p:spPr bwMode="auto">
            <a:xfrm>
              <a:off x="5940152" y="3140968"/>
              <a:ext cx="1656184" cy="1368152"/>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3" name="Group 22"/>
          <p:cNvGrpSpPr/>
          <p:nvPr/>
        </p:nvGrpSpPr>
        <p:grpSpPr>
          <a:xfrm>
            <a:off x="899592" y="3645024"/>
            <a:ext cx="8208912" cy="3168352"/>
            <a:chOff x="899592" y="3645024"/>
            <a:chExt cx="8208912" cy="3168352"/>
          </a:xfrm>
        </p:grpSpPr>
        <p:sp>
          <p:nvSpPr>
            <p:cNvPr id="21" name="TextBox 20"/>
            <p:cNvSpPr txBox="1"/>
            <p:nvPr/>
          </p:nvSpPr>
          <p:spPr>
            <a:xfrm>
              <a:off x="6300192" y="5459159"/>
              <a:ext cx="2808312" cy="1354217"/>
            </a:xfrm>
            <a:prstGeom prst="rect">
              <a:avLst/>
            </a:prstGeom>
            <a:solidFill>
              <a:srgbClr val="008000">
                <a:alpha val="60000"/>
              </a:srgbClr>
            </a:solidFill>
          </p:spPr>
          <p:txBody>
            <a:bodyPr wrap="square" rtlCol="0">
              <a:spAutoFit/>
            </a:bodyPr>
            <a:lstStyle/>
            <a:p>
              <a:pPr algn="l"/>
              <a:r>
                <a:rPr lang="en-GB" sz="1800" b="1" dirty="0">
                  <a:solidFill>
                    <a:srgbClr val="FFFFFF"/>
                  </a:solidFill>
                  <a:latin typeface="Calibri"/>
                  <a:cs typeface="Calibri"/>
                </a:rPr>
                <a:t>Social</a:t>
              </a:r>
            </a:p>
            <a:p>
              <a:pPr marL="285750" indent="-285750" algn="l">
                <a:buFont typeface="Arial"/>
                <a:buChar char="•"/>
              </a:pPr>
              <a:r>
                <a:rPr lang="en-GB" sz="1600" dirty="0">
                  <a:solidFill>
                    <a:srgbClr val="FFFFFF"/>
                  </a:solidFill>
                  <a:latin typeface="Calibri"/>
                  <a:cs typeface="Calibri"/>
                </a:rPr>
                <a:t>#FB likes</a:t>
              </a:r>
            </a:p>
            <a:p>
              <a:pPr marL="285750" indent="-285750" algn="l">
                <a:buFont typeface="Arial"/>
                <a:buChar char="•"/>
              </a:pPr>
              <a:r>
                <a:rPr lang="en-GB" sz="1600" dirty="0">
                  <a:solidFill>
                    <a:srgbClr val="FFFFFF"/>
                  </a:solidFill>
                  <a:latin typeface="Calibri"/>
                  <a:cs typeface="Calibri"/>
                </a:rPr>
                <a:t>#G+ +1 </a:t>
              </a:r>
            </a:p>
            <a:p>
              <a:pPr marL="285750" indent="-285750" algn="l">
                <a:buFont typeface="Arial"/>
                <a:buChar char="•"/>
              </a:pPr>
              <a:r>
                <a:rPr lang="en-GB" sz="1600" dirty="0">
                  <a:solidFill>
                    <a:srgbClr val="FFFFFF"/>
                  </a:solidFill>
                  <a:latin typeface="Calibri"/>
                  <a:cs typeface="Calibri"/>
                </a:rPr>
                <a:t>#tweets</a:t>
              </a:r>
            </a:p>
            <a:p>
              <a:pPr marL="285750" indent="-285750" algn="l">
                <a:buFont typeface="Arial"/>
                <a:buChar char="•"/>
              </a:pPr>
              <a:r>
                <a:rPr lang="en-GB" sz="1600" dirty="0" err="1">
                  <a:solidFill>
                    <a:srgbClr val="FFFFFF"/>
                  </a:solidFill>
                  <a:latin typeface="Calibri"/>
                  <a:cs typeface="Calibri"/>
                </a:rPr>
                <a:t>pagerank</a:t>
              </a:r>
              <a:endParaRPr lang="en-GB" sz="1400" dirty="0">
                <a:solidFill>
                  <a:srgbClr val="FFFFFF"/>
                </a:solidFill>
                <a:latin typeface="Calibri"/>
                <a:cs typeface="Calibri"/>
              </a:endParaRPr>
            </a:p>
          </p:txBody>
        </p:sp>
        <p:sp>
          <p:nvSpPr>
            <p:cNvPr id="22" name="Rounded Rectangle 21"/>
            <p:cNvSpPr/>
            <p:nvPr/>
          </p:nvSpPr>
          <p:spPr bwMode="auto">
            <a:xfrm>
              <a:off x="899592" y="3645024"/>
              <a:ext cx="648072" cy="576064"/>
            </a:xfrm>
            <a:prstGeom prst="roundRect">
              <a:avLst/>
            </a:prstGeom>
            <a:noFill/>
            <a:ln w="2540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
        <p:nvSpPr>
          <p:cNvPr id="13" name="TextBox 12"/>
          <p:cNvSpPr txBox="1"/>
          <p:nvPr/>
        </p:nvSpPr>
        <p:spPr>
          <a:xfrm>
            <a:off x="-6028" y="2780928"/>
            <a:ext cx="9144000" cy="2000548"/>
          </a:xfrm>
          <a:prstGeom prst="rect">
            <a:avLst/>
          </a:prstGeom>
          <a:solidFill>
            <a:schemeClr val="accent2">
              <a:lumMod val="20000"/>
              <a:lumOff val="80000"/>
            </a:schemeClr>
          </a:solidFill>
        </p:spPr>
        <p:txBody>
          <a:bodyPr wrap="square" rtlCol="0">
            <a:spAutoFit/>
          </a:bodyPr>
          <a:lstStyle/>
          <a:p>
            <a:endParaRPr lang="en-GB" sz="4400" b="1" dirty="0">
              <a:solidFill>
                <a:schemeClr val="tx1"/>
              </a:solidFill>
              <a:latin typeface="Calibri"/>
              <a:cs typeface="Calibri"/>
            </a:endParaRPr>
          </a:p>
          <a:p>
            <a:r>
              <a:rPr lang="en-GB" sz="4400" b="1" dirty="0">
                <a:solidFill>
                  <a:schemeClr val="tx1"/>
                </a:solidFill>
                <a:latin typeface="Calibri"/>
                <a:cs typeface="Calibri"/>
              </a:rPr>
              <a:t>Are all these features relevant?</a:t>
            </a:r>
          </a:p>
          <a:p>
            <a:endParaRPr lang="en-GB" sz="3600" dirty="0">
              <a:solidFill>
                <a:schemeClr val="tx1"/>
              </a:solidFill>
              <a:latin typeface="Calibri"/>
              <a:cs typeface="Calibri"/>
            </a:endParaRPr>
          </a:p>
        </p:txBody>
      </p:sp>
    </p:spTree>
    <p:extLst>
      <p:ext uri="{BB962C8B-B14F-4D97-AF65-F5344CB8AC3E}">
        <p14:creationId xmlns:p14="http://schemas.microsoft.com/office/powerpoint/2010/main" val="106262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641084" cy="5029200"/>
              </a:xfrm>
            </p:spPr>
            <p:txBody>
              <a:bodyPr/>
              <a:lstStyle/>
              <a:p>
                <a:r>
                  <a:rPr lang="en-GB" dirty="0"/>
                  <a:t>Reducing the number of N features to an optimal subset of M features, M &lt; N</a:t>
                </a:r>
              </a:p>
              <a:p>
                <a:endParaRPr lang="en-GB" dirty="0"/>
              </a:p>
              <a:p>
                <a:r>
                  <a:rPr lang="en-GB" dirty="0"/>
                  <a:t>There are </a:t>
                </a:r>
                <a14:m>
                  <m:oMath xmlns:m="http://schemas.openxmlformats.org/officeDocument/2006/math">
                    <m:d>
                      <m:dPr>
                        <m:ctrlPr>
                          <a:rPr lang="en-GB" i="1" dirty="0" smtClean="0">
                            <a:latin typeface="Cambria Math" panose="02040503050406030204" pitchFamily="18" charset="0"/>
                          </a:rPr>
                        </m:ctrlPr>
                      </m:dPr>
                      <m:e>
                        <m:m>
                          <m:mPr>
                            <m:mcs>
                              <m:mc>
                                <m:mcPr>
                                  <m:count m:val="1"/>
                                  <m:mcJc m:val="center"/>
                                </m:mcPr>
                              </m:mc>
                            </m:mcs>
                            <m:ctrlPr>
                              <a:rPr lang="en-GB" i="1" dirty="0" smtClean="0">
                                <a:latin typeface="Cambria Math" panose="02040503050406030204" pitchFamily="18" charset="0"/>
                              </a:rPr>
                            </m:ctrlPr>
                          </m:mPr>
                          <m:mr>
                            <m:e>
                              <m:r>
                                <m:rPr>
                                  <m:brk m:alnAt="7"/>
                                </m:rPr>
                                <a:rPr lang="fr-CH" b="0" i="1" dirty="0" smtClean="0">
                                  <a:latin typeface="Cambria Math" charset="0"/>
                                </a:rPr>
                                <m:t>𝑁</m:t>
                              </m:r>
                            </m:e>
                          </m:mr>
                          <m:mr>
                            <m:e>
                              <m:r>
                                <a:rPr lang="fr-CH" b="0" i="1" dirty="0" smtClean="0">
                                  <a:latin typeface="Cambria Math" charset="0"/>
                                </a:rPr>
                                <m:t>𝑀</m:t>
                              </m:r>
                            </m:e>
                          </m:mr>
                        </m:m>
                      </m:e>
                    </m:d>
                  </m:oMath>
                </a14:m>
                <a:r>
                  <a:rPr lang="en-GB" dirty="0"/>
                  <a:t> possible subsets</a:t>
                </a:r>
              </a:p>
              <a:p>
                <a:endParaRPr lang="en-GB" dirty="0"/>
              </a:p>
              <a:p>
                <a:r>
                  <a:rPr lang="en-GB" dirty="0"/>
                  <a:t>Approaches</a:t>
                </a:r>
                <a:endParaRPr lang="en-GB" dirty="0">
                  <a:solidFill>
                    <a:srgbClr val="000000"/>
                  </a:solidFill>
                </a:endParaRPr>
              </a:p>
              <a:p>
                <a:pPr marL="1200150" lvl="1" indent="-457200">
                  <a:buFont typeface="Lucida Grande"/>
                  <a:buChar char="-"/>
                </a:pPr>
                <a:r>
                  <a:rPr lang="en-GB" dirty="0">
                    <a:solidFill>
                      <a:srgbClr val="000000"/>
                    </a:solidFill>
                  </a:rPr>
                  <a:t>Filtering: consider features as independent</a:t>
                </a:r>
              </a:p>
              <a:p>
                <a:pPr marL="1200150" lvl="1" indent="-457200">
                  <a:buFont typeface="Lucida Grande"/>
                  <a:buChar char="-"/>
                </a:pPr>
                <a:r>
                  <a:rPr lang="en-GB" dirty="0">
                    <a:solidFill>
                      <a:srgbClr val="000000"/>
                    </a:solidFill>
                  </a:rPr>
                  <a:t>Wrapper: consider dependencies among features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641084" cy="5029200"/>
              </a:xfrm>
              <a:blipFill rotWithShape="0">
                <a:blip r:embed="rId3"/>
                <a:stretch>
                  <a:fillRect l="-1763" t="-1576" r="-7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36301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Selection: Filtering</a:t>
            </a:r>
          </a:p>
        </p:txBody>
      </p:sp>
      <p:sp>
        <p:nvSpPr>
          <p:cNvPr id="3" name="Content Placeholder 2"/>
          <p:cNvSpPr>
            <a:spLocks noGrp="1"/>
          </p:cNvSpPr>
          <p:nvPr>
            <p:ph idx="1"/>
          </p:nvPr>
        </p:nvSpPr>
        <p:spPr/>
        <p:txBody>
          <a:bodyPr/>
          <a:lstStyle/>
          <a:p>
            <a:r>
              <a:rPr lang="en-GB" dirty="0"/>
              <a:t>Filtering: rank features according to their predictive power and select the best ones</a:t>
            </a:r>
          </a:p>
          <a:p>
            <a:r>
              <a:rPr lang="en-GB" dirty="0">
                <a:solidFill>
                  <a:srgbClr val="008000"/>
                </a:solidFill>
              </a:rPr>
              <a:t>Pros</a:t>
            </a:r>
            <a:endParaRPr lang="en-GB" dirty="0"/>
          </a:p>
          <a:p>
            <a:pPr marL="1200150" lvl="1" indent="-457200"/>
            <a:r>
              <a:rPr lang="en-GB" dirty="0"/>
              <a:t>Independent of the classifier (performed only once)</a:t>
            </a:r>
          </a:p>
          <a:p>
            <a:r>
              <a:rPr lang="en-GB" dirty="0">
                <a:solidFill>
                  <a:srgbClr val="FF0000"/>
                </a:solidFill>
              </a:rPr>
              <a:t>Cons</a:t>
            </a:r>
          </a:p>
          <a:p>
            <a:pPr marL="1200150" lvl="1" indent="-457200"/>
            <a:r>
              <a:rPr lang="en-GB" dirty="0"/>
              <a:t>Independent of the classifier (ignore interaction with the classifier)</a:t>
            </a:r>
          </a:p>
          <a:p>
            <a:pPr marL="1200150" lvl="1" indent="-457200"/>
            <a:r>
              <a:rPr lang="en-GB" dirty="0"/>
              <a:t>Assumes features are independent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0666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Ranking Features</a:t>
            </a:r>
          </a:p>
        </p:txBody>
      </p:sp>
      <p:sp>
        <p:nvSpPr>
          <p:cNvPr id="3" name="Content Placeholder 2"/>
          <p:cNvSpPr>
            <a:spLocks noGrp="1"/>
          </p:cNvSpPr>
          <p:nvPr>
            <p:ph idx="1"/>
          </p:nvPr>
        </p:nvSpPr>
        <p:spPr/>
        <p:txBody>
          <a:bodyPr/>
          <a:lstStyle/>
          <a:p>
            <a:r>
              <a:rPr lang="en-GB" dirty="0"/>
              <a:t>χ</a:t>
            </a:r>
            <a:r>
              <a:rPr lang="en-GB" baseline="30000" dirty="0"/>
              <a:t>2</a:t>
            </a:r>
            <a:r>
              <a:rPr lang="en-GB" dirty="0"/>
              <a:t> </a:t>
            </a:r>
            <a:r>
              <a:rPr lang="en-GB" dirty="0">
                <a:latin typeface="Calibri" charset="0"/>
                <a:ea typeface="Calibri" charset="0"/>
                <a:cs typeface="Calibri" charset="0"/>
              </a:rPr>
              <a:t>statistics </a:t>
            </a:r>
            <a:r>
              <a:rPr lang="en-GB" dirty="0"/>
              <a:t>(as before) for the n feature values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1928145119"/>
              </p:ext>
            </p:extLst>
          </p:nvPr>
        </p:nvGraphicFramePr>
        <p:xfrm>
          <a:off x="611560" y="2198499"/>
          <a:ext cx="6096000" cy="2225040"/>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endParaRPr lang="en-GB" dirty="0">
                        <a:latin typeface="Calibri"/>
                        <a:cs typeface="Calibri"/>
                      </a:endParaRPr>
                    </a:p>
                  </a:txBody>
                  <a:tcPr/>
                </a:tc>
                <a:tc>
                  <a:txBody>
                    <a:bodyPr/>
                    <a:lstStyle/>
                    <a:p>
                      <a:pPr algn="ctr"/>
                      <a:r>
                        <a:rPr lang="en-GB" dirty="0">
                          <a:solidFill>
                            <a:schemeClr val="accent2">
                              <a:lumMod val="50000"/>
                            </a:schemeClr>
                          </a:solidFill>
                          <a:latin typeface="Calibri"/>
                          <a:cs typeface="Calibri"/>
                        </a:rPr>
                        <a:t>Class c</a:t>
                      </a:r>
                      <a:r>
                        <a:rPr lang="en-GB" baseline="-25000" dirty="0">
                          <a:solidFill>
                            <a:schemeClr val="accent2">
                              <a:lumMod val="50000"/>
                            </a:schemeClr>
                          </a:solidFill>
                          <a:latin typeface="Calibri"/>
                          <a:cs typeface="Calibri"/>
                        </a:rPr>
                        <a:t>1</a:t>
                      </a:r>
                    </a:p>
                  </a:txBody>
                  <a:tcPr/>
                </a:tc>
                <a:tc>
                  <a:txBody>
                    <a:bodyPr/>
                    <a:lstStyle/>
                    <a:p>
                      <a:pPr algn="ctr"/>
                      <a:r>
                        <a:rPr lang="en-GB" dirty="0">
                          <a:solidFill>
                            <a:schemeClr val="accent2">
                              <a:lumMod val="50000"/>
                            </a:schemeClr>
                          </a:solidFill>
                          <a:latin typeface="Calibri"/>
                          <a:cs typeface="Calibri"/>
                        </a:rPr>
                        <a:t>Class c</a:t>
                      </a:r>
                      <a:r>
                        <a:rPr lang="en-GB" baseline="-25000" dirty="0">
                          <a:solidFill>
                            <a:schemeClr val="accent2">
                              <a:lumMod val="50000"/>
                            </a:schemeClr>
                          </a:solidFill>
                          <a:latin typeface="Calibri"/>
                          <a:cs typeface="Calibri"/>
                        </a:rPr>
                        <a:t>2</a:t>
                      </a:r>
                    </a:p>
                  </a:txBody>
                  <a:tcPr/>
                </a:tc>
                <a:tc>
                  <a:txBody>
                    <a:bodyPr/>
                    <a:lstStyle/>
                    <a:p>
                      <a:pPr algn="ctr"/>
                      <a:r>
                        <a:rPr lang="en-GB" b="0" i="1" dirty="0">
                          <a:solidFill>
                            <a:schemeClr val="accent2">
                              <a:lumMod val="50000"/>
                            </a:schemeClr>
                          </a:solidFill>
                          <a:latin typeface="Calibri"/>
                          <a:cs typeface="Calibri"/>
                        </a:rPr>
                        <a:t>sum</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Value f</a:t>
                      </a:r>
                      <a:r>
                        <a:rPr lang="en-GB" baseline="-25000" dirty="0">
                          <a:latin typeface="Calibri"/>
                          <a:cs typeface="Calibri"/>
                        </a:rPr>
                        <a:t>1</a:t>
                      </a:r>
                    </a:p>
                  </a:txBody>
                  <a:tcPr/>
                </a:tc>
                <a:tc>
                  <a:txBody>
                    <a:bodyPr/>
                    <a:lstStyle/>
                    <a:p>
                      <a:pPr algn="ctr"/>
                      <a:endParaRPr lang="en-GB" sz="1800" baseline="0"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Value f</a:t>
                      </a:r>
                      <a:r>
                        <a:rPr lang="en-GB" baseline="-25000" dirty="0">
                          <a:latin typeface="Calibri"/>
                          <a:cs typeface="Calibri"/>
                        </a:rPr>
                        <a:t>2</a:t>
                      </a:r>
                    </a:p>
                  </a:txBody>
                  <a:tcPr/>
                </a:tc>
                <a:tc>
                  <a:txBody>
                    <a:bodyPr/>
                    <a:lstStyle/>
                    <a:p>
                      <a:pPr algn="ctr"/>
                      <a:endParaRPr lang="en-GB" dirty="0">
                        <a:latin typeface="Calibri"/>
                        <a:cs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baseline="-25000"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2"/>
                  </a:ext>
                </a:extLst>
              </a:tr>
              <a:tr h="370840">
                <a:tc>
                  <a:txBody>
                    <a:bodyPr/>
                    <a:lstStyle/>
                    <a:p>
                      <a:r>
                        <a:rPr lang="en-GB" i="0" dirty="0">
                          <a:latin typeface="Calibri"/>
                          <a:cs typeface="Calibri"/>
                        </a:rPr>
                        <a:t>...</a:t>
                      </a: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3"/>
                  </a:ext>
                </a:extLst>
              </a:tr>
              <a:tr h="370840">
                <a:tc>
                  <a:txBody>
                    <a:bodyPr/>
                    <a:lstStyle/>
                    <a:p>
                      <a:r>
                        <a:rPr lang="en-GB" i="0" dirty="0">
                          <a:latin typeface="Calibri"/>
                          <a:cs typeface="Calibri"/>
                        </a:rPr>
                        <a:t>Value </a:t>
                      </a:r>
                      <a:r>
                        <a:rPr lang="en-GB" i="0" dirty="0" err="1">
                          <a:latin typeface="Calibri"/>
                          <a:cs typeface="Calibri"/>
                        </a:rPr>
                        <a:t>f</a:t>
                      </a:r>
                      <a:r>
                        <a:rPr lang="en-GB" i="0" baseline="-25000" dirty="0" err="1">
                          <a:latin typeface="Calibri"/>
                          <a:cs typeface="Calibri"/>
                        </a:rPr>
                        <a:t>n</a:t>
                      </a:r>
                      <a:endParaRPr lang="en-GB" i="0" baseline="-25000"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4"/>
                  </a:ext>
                </a:extLst>
              </a:tr>
              <a:tr h="370840">
                <a:tc>
                  <a:txBody>
                    <a:bodyPr/>
                    <a:lstStyle/>
                    <a:p>
                      <a:r>
                        <a:rPr lang="en-GB" i="1" dirty="0">
                          <a:latin typeface="Calibri"/>
                          <a:cs typeface="Calibri"/>
                        </a:rPr>
                        <a:t>sum</a:t>
                      </a: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tc>
                  <a:txBody>
                    <a:bodyPr/>
                    <a:lstStyle/>
                    <a:p>
                      <a:pPr algn="ctr"/>
                      <a:endParaRPr lang="en-GB" dirty="0">
                        <a:latin typeface="Calibri"/>
                        <a:cs typeface="Calibri"/>
                      </a:endParaRPr>
                    </a:p>
                  </a:txBody>
                  <a:tcPr/>
                </a:tc>
                <a:extLst>
                  <a:ext uri="{0D108BD9-81ED-4DB2-BD59-A6C34878D82A}">
                    <a16:rowId xmlns:a16="http://schemas.microsoft.com/office/drawing/2014/main" val="10005"/>
                  </a:ext>
                </a:extLst>
              </a:tr>
            </a:tbl>
          </a:graphicData>
        </a:graphic>
      </p:graphicFrame>
      <p:sp>
        <p:nvSpPr>
          <p:cNvPr id="5" name="Rectangle 4"/>
          <p:cNvSpPr/>
          <p:nvPr/>
        </p:nvSpPr>
        <p:spPr>
          <a:xfrm>
            <a:off x="1835696" y="5018990"/>
            <a:ext cx="5708914" cy="523220"/>
          </a:xfrm>
          <a:prstGeom prst="rect">
            <a:avLst/>
          </a:prstGeom>
        </p:spPr>
        <p:txBody>
          <a:bodyPr wrap="none">
            <a:spAutoFit/>
          </a:bodyPr>
          <a:lstStyle/>
          <a:p>
            <a:r>
              <a:rPr lang="en-GB" sz="2800" dirty="0">
                <a:solidFill>
                  <a:srgbClr val="000000"/>
                </a:solidFill>
                <a:latin typeface="Calibri"/>
                <a:cs typeface="Calibri"/>
              </a:rPr>
              <a:t>P(</a:t>
            </a:r>
            <a:r>
              <a:rPr lang="en-GB" sz="2800" kern="0" dirty="0">
                <a:solidFill>
                  <a:srgbClr val="000000"/>
                </a:solidFill>
                <a:latin typeface="Calibri"/>
                <a:cs typeface="Calibri"/>
              </a:rPr>
              <a:t>χ</a:t>
            </a:r>
            <a:r>
              <a:rPr lang="en-GB" sz="2800" kern="0" baseline="30000" dirty="0">
                <a:solidFill>
                  <a:srgbClr val="000000"/>
                </a:solidFill>
                <a:latin typeface="Calibri"/>
                <a:cs typeface="Calibri"/>
              </a:rPr>
              <a:t>2</a:t>
            </a:r>
            <a:r>
              <a:rPr lang="en-GB" sz="2800" kern="0" dirty="0">
                <a:solidFill>
                  <a:srgbClr val="000000"/>
                </a:solidFill>
                <a:latin typeface="Calibri"/>
                <a:cs typeface="Calibri"/>
              </a:rPr>
              <a:t> | DF = n - 1</a:t>
            </a:r>
            <a:r>
              <a:rPr lang="en-GB" sz="2800" dirty="0">
                <a:solidFill>
                  <a:srgbClr val="000000"/>
                </a:solidFill>
                <a:latin typeface="Calibri"/>
                <a:cs typeface="Calibri"/>
              </a:rPr>
              <a:t>) gives a rank measure </a:t>
            </a:r>
            <a:endParaRPr lang="en-GB" dirty="0"/>
          </a:p>
        </p:txBody>
      </p:sp>
    </p:spTree>
    <p:extLst>
      <p:ext uri="{BB962C8B-B14F-4D97-AF65-F5344CB8AC3E}">
        <p14:creationId xmlns:p14="http://schemas.microsoft.com/office/powerpoint/2010/main" val="20865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Credible Page?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Obraz 2"/>
          <p:cNvPicPr>
            <a:picLocks noChangeAspect="1"/>
          </p:cNvPicPr>
          <p:nvPr/>
        </p:nvPicPr>
        <p:blipFill>
          <a:blip r:embed="rId3"/>
          <a:stretch>
            <a:fillRect/>
          </a:stretch>
        </p:blipFill>
        <p:spPr>
          <a:xfrm>
            <a:off x="0" y="980728"/>
            <a:ext cx="9144000" cy="4924636"/>
          </a:xfrm>
          <a:prstGeom prst="rect">
            <a:avLst/>
          </a:prstGeom>
        </p:spPr>
      </p:pic>
    </p:spTree>
    <p:extLst>
      <p:ext uri="{BB962C8B-B14F-4D97-AF65-F5344CB8AC3E}">
        <p14:creationId xmlns:p14="http://schemas.microsoft.com/office/powerpoint/2010/main" val="773497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Information-theoretic approach</a:t>
            </a:r>
          </a:p>
        </p:txBody>
      </p:sp>
      <p:sp>
        <p:nvSpPr>
          <p:cNvPr id="3" name="Content Placeholder 2"/>
          <p:cNvSpPr>
            <a:spLocks noGrp="1"/>
          </p:cNvSpPr>
          <p:nvPr>
            <p:ph idx="1"/>
          </p:nvPr>
        </p:nvSpPr>
        <p:spPr/>
        <p:txBody>
          <a:bodyPr/>
          <a:lstStyle/>
          <a:p>
            <a:r>
              <a:rPr lang="en-GB" dirty="0"/>
              <a:t>Mutual information between feature F and class label 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8" name="Object 7"/>
          <p:cNvGraphicFramePr>
            <a:graphicFrameLocks noChangeAspect="1"/>
          </p:cNvGraphicFramePr>
          <p:nvPr>
            <p:extLst>
              <p:ext uri="{D42A27DB-BD31-4B8C-83A1-F6EECF244321}">
                <p14:modId xmlns:p14="http://schemas.microsoft.com/office/powerpoint/2010/main" val="2747678826"/>
              </p:ext>
            </p:extLst>
          </p:nvPr>
        </p:nvGraphicFramePr>
        <p:xfrm>
          <a:off x="323629" y="2615349"/>
          <a:ext cx="7092852" cy="2232248"/>
        </p:xfrm>
        <a:graphic>
          <a:graphicData uri="http://schemas.openxmlformats.org/presentationml/2006/ole">
            <mc:AlternateContent xmlns:mc="http://schemas.openxmlformats.org/markup-compatibility/2006">
              <mc:Choice xmlns:v="urn:schemas-microsoft-com:vml" Requires="v">
                <p:oleObj spid="_x0000_s527568" name="Equation" r:id="rId4" imgW="3187700" imgH="1003300" progId="Equation.3">
                  <p:embed/>
                </p:oleObj>
              </mc:Choice>
              <mc:Fallback>
                <p:oleObj name="Equation" r:id="rId4" imgW="3187700" imgH="1003300" progId="Equation.3">
                  <p:embed/>
                  <p:pic>
                    <p:nvPicPr>
                      <p:cNvPr id="0" name=""/>
                      <p:cNvPicPr/>
                      <p:nvPr/>
                    </p:nvPicPr>
                    <p:blipFill>
                      <a:blip r:embed="rId5"/>
                      <a:stretch>
                        <a:fillRect/>
                      </a:stretch>
                    </p:blipFill>
                    <p:spPr>
                      <a:xfrm>
                        <a:off x="323629" y="2615349"/>
                        <a:ext cx="7092852" cy="2232248"/>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849AFB0E-2F8B-654E-8426-D25AF13C1C58}"/>
              </a:ext>
            </a:extLst>
          </p:cNvPr>
          <p:cNvGrpSpPr/>
          <p:nvPr/>
        </p:nvGrpSpPr>
        <p:grpSpPr>
          <a:xfrm>
            <a:off x="5323544" y="3668996"/>
            <a:ext cx="3820456" cy="2463565"/>
            <a:chOff x="3778928" y="3967163"/>
            <a:chExt cx="3820456" cy="2463565"/>
          </a:xfrm>
        </p:grpSpPr>
        <p:sp>
          <p:nvSpPr>
            <p:cNvPr id="9" name="Oval 8">
              <a:extLst>
                <a:ext uri="{FF2B5EF4-FFF2-40B4-BE49-F238E27FC236}">
                  <a16:creationId xmlns:a16="http://schemas.microsoft.com/office/drawing/2014/main" id="{13B68912-3A2A-7A43-A68D-76DEA8BBE04F}"/>
                </a:ext>
              </a:extLst>
            </p:cNvPr>
            <p:cNvSpPr/>
            <p:nvPr/>
          </p:nvSpPr>
          <p:spPr bwMode="auto">
            <a:xfrm>
              <a:off x="5382408" y="4427363"/>
              <a:ext cx="1951856" cy="1933526"/>
            </a:xfrm>
            <a:prstGeom prst="ellipse">
              <a:avLst/>
            </a:prstGeom>
            <a:solidFill>
              <a:schemeClr val="accent6">
                <a:alpha val="3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2"/>
                </a:solidFill>
                <a:effectLst/>
                <a:latin typeface="Tempus Sans ITC" pitchFamily="82" charset="0"/>
              </a:endParaRPr>
            </a:p>
          </p:txBody>
        </p:sp>
        <p:grpSp>
          <p:nvGrpSpPr>
            <p:cNvPr id="16" name="Group 15">
              <a:extLst>
                <a:ext uri="{FF2B5EF4-FFF2-40B4-BE49-F238E27FC236}">
                  <a16:creationId xmlns:a16="http://schemas.microsoft.com/office/drawing/2014/main" id="{9F6CB507-5582-DF4E-9445-AF17A97FD896}"/>
                </a:ext>
              </a:extLst>
            </p:cNvPr>
            <p:cNvGrpSpPr/>
            <p:nvPr/>
          </p:nvGrpSpPr>
          <p:grpSpPr>
            <a:xfrm>
              <a:off x="3778928" y="3967163"/>
              <a:ext cx="3820456" cy="2463565"/>
              <a:chOff x="3778928" y="3967163"/>
              <a:chExt cx="3820456" cy="2463565"/>
            </a:xfrm>
          </p:grpSpPr>
          <p:sp>
            <p:nvSpPr>
              <p:cNvPr id="7" name="Oval 6">
                <a:extLst>
                  <a:ext uri="{FF2B5EF4-FFF2-40B4-BE49-F238E27FC236}">
                    <a16:creationId xmlns:a16="http://schemas.microsoft.com/office/drawing/2014/main" id="{1DA66E11-55A3-8744-BA9C-230FDCDD9054}"/>
                  </a:ext>
                </a:extLst>
              </p:cNvPr>
              <p:cNvSpPr/>
              <p:nvPr/>
            </p:nvSpPr>
            <p:spPr bwMode="auto">
              <a:xfrm>
                <a:off x="4067944" y="4437112"/>
                <a:ext cx="1951856" cy="1933526"/>
              </a:xfrm>
              <a:prstGeom prst="ellipse">
                <a:avLst/>
              </a:prstGeom>
              <a:solidFill>
                <a:srgbClr val="C00000">
                  <a:alpha val="3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TextBox 9">
                <a:extLst>
                  <a:ext uri="{FF2B5EF4-FFF2-40B4-BE49-F238E27FC236}">
                    <a16:creationId xmlns:a16="http://schemas.microsoft.com/office/drawing/2014/main" id="{69507260-BA9C-DC49-84FA-2AE49B74880A}"/>
                  </a:ext>
                </a:extLst>
              </p:cNvPr>
              <p:cNvSpPr txBox="1"/>
              <p:nvPr/>
            </p:nvSpPr>
            <p:spPr>
              <a:xfrm>
                <a:off x="6978701" y="6030618"/>
                <a:ext cx="620683" cy="400110"/>
              </a:xfrm>
              <a:prstGeom prst="rect">
                <a:avLst/>
              </a:prstGeom>
              <a:noFill/>
            </p:spPr>
            <p:txBody>
              <a:bodyPr wrap="none" rtlCol="0">
                <a:spAutoFit/>
              </a:bodyPr>
              <a:lstStyle/>
              <a:p>
                <a:r>
                  <a:rPr lang="en-US" sz="2000" dirty="0"/>
                  <a:t>H(F)</a:t>
                </a:r>
              </a:p>
            </p:txBody>
          </p:sp>
          <p:sp>
            <p:nvSpPr>
              <p:cNvPr id="11" name="TextBox 10">
                <a:extLst>
                  <a:ext uri="{FF2B5EF4-FFF2-40B4-BE49-F238E27FC236}">
                    <a16:creationId xmlns:a16="http://schemas.microsoft.com/office/drawing/2014/main" id="{5731BB74-CA0C-9C44-A5E6-77C55B39ED39}"/>
                  </a:ext>
                </a:extLst>
              </p:cNvPr>
              <p:cNvSpPr txBox="1"/>
              <p:nvPr/>
            </p:nvSpPr>
            <p:spPr>
              <a:xfrm>
                <a:off x="3778928" y="6030618"/>
                <a:ext cx="638316" cy="400110"/>
              </a:xfrm>
              <a:prstGeom prst="rect">
                <a:avLst/>
              </a:prstGeom>
              <a:noFill/>
            </p:spPr>
            <p:txBody>
              <a:bodyPr wrap="none" rtlCol="0">
                <a:spAutoFit/>
              </a:bodyPr>
              <a:lstStyle/>
              <a:p>
                <a:r>
                  <a:rPr lang="en-US" sz="2000" dirty="0"/>
                  <a:t>H(C)</a:t>
                </a:r>
              </a:p>
            </p:txBody>
          </p:sp>
          <p:sp>
            <p:nvSpPr>
              <p:cNvPr id="12" name="TextBox 11">
                <a:extLst>
                  <a:ext uri="{FF2B5EF4-FFF2-40B4-BE49-F238E27FC236}">
                    <a16:creationId xmlns:a16="http://schemas.microsoft.com/office/drawing/2014/main" id="{0F56AC82-EF4D-6D4F-BEF3-53F2CBEC2795}"/>
                  </a:ext>
                </a:extLst>
              </p:cNvPr>
              <p:cNvSpPr txBox="1"/>
              <p:nvPr/>
            </p:nvSpPr>
            <p:spPr>
              <a:xfrm>
                <a:off x="5303797" y="3967163"/>
                <a:ext cx="795539" cy="400110"/>
              </a:xfrm>
              <a:prstGeom prst="rect">
                <a:avLst/>
              </a:prstGeom>
              <a:noFill/>
            </p:spPr>
            <p:txBody>
              <a:bodyPr wrap="none" rtlCol="0">
                <a:spAutoFit/>
              </a:bodyPr>
              <a:lstStyle/>
              <a:p>
                <a:r>
                  <a:rPr lang="en-US" sz="2000" dirty="0"/>
                  <a:t>H(F,C)</a:t>
                </a:r>
              </a:p>
            </p:txBody>
          </p:sp>
          <p:sp>
            <p:nvSpPr>
              <p:cNvPr id="13" name="TextBox 12">
                <a:extLst>
                  <a:ext uri="{FF2B5EF4-FFF2-40B4-BE49-F238E27FC236}">
                    <a16:creationId xmlns:a16="http://schemas.microsoft.com/office/drawing/2014/main" id="{399149DE-08AF-F94B-85CE-2F44B58E1378}"/>
                  </a:ext>
                </a:extLst>
              </p:cNvPr>
              <p:cNvSpPr txBox="1"/>
              <p:nvPr/>
            </p:nvSpPr>
            <p:spPr>
              <a:xfrm>
                <a:off x="5348382" y="5174215"/>
                <a:ext cx="699359" cy="400110"/>
              </a:xfrm>
              <a:prstGeom prst="rect">
                <a:avLst/>
              </a:prstGeom>
              <a:noFill/>
            </p:spPr>
            <p:txBody>
              <a:bodyPr wrap="none" rtlCol="0">
                <a:spAutoFit/>
              </a:bodyPr>
              <a:lstStyle/>
              <a:p>
                <a:r>
                  <a:rPr lang="en-US" sz="2000" dirty="0"/>
                  <a:t>I(F,C)</a:t>
                </a:r>
              </a:p>
            </p:txBody>
          </p:sp>
          <p:sp>
            <p:nvSpPr>
              <p:cNvPr id="14" name="TextBox 13">
                <a:extLst>
                  <a:ext uri="{FF2B5EF4-FFF2-40B4-BE49-F238E27FC236}">
                    <a16:creationId xmlns:a16="http://schemas.microsoft.com/office/drawing/2014/main" id="{C24E8CDD-33B6-F14E-B39D-FC41557BD361}"/>
                  </a:ext>
                </a:extLst>
              </p:cNvPr>
              <p:cNvSpPr txBox="1"/>
              <p:nvPr/>
            </p:nvSpPr>
            <p:spPr>
              <a:xfrm>
                <a:off x="6540920" y="5174215"/>
                <a:ext cx="875561" cy="400110"/>
              </a:xfrm>
              <a:prstGeom prst="rect">
                <a:avLst/>
              </a:prstGeom>
              <a:noFill/>
            </p:spPr>
            <p:txBody>
              <a:bodyPr wrap="none" rtlCol="0">
                <a:spAutoFit/>
              </a:bodyPr>
              <a:lstStyle/>
              <a:p>
                <a:r>
                  <a:rPr lang="en-US" sz="2000" dirty="0"/>
                  <a:t>H(F|C)</a:t>
                </a:r>
              </a:p>
            </p:txBody>
          </p:sp>
          <p:sp>
            <p:nvSpPr>
              <p:cNvPr id="15" name="TextBox 14">
                <a:extLst>
                  <a:ext uri="{FF2B5EF4-FFF2-40B4-BE49-F238E27FC236}">
                    <a16:creationId xmlns:a16="http://schemas.microsoft.com/office/drawing/2014/main" id="{24677037-164C-7442-9624-B8B1871204D8}"/>
                  </a:ext>
                </a:extLst>
              </p:cNvPr>
              <p:cNvSpPr txBox="1"/>
              <p:nvPr/>
            </p:nvSpPr>
            <p:spPr>
              <a:xfrm>
                <a:off x="4052054" y="5203820"/>
                <a:ext cx="875561" cy="400110"/>
              </a:xfrm>
              <a:prstGeom prst="rect">
                <a:avLst/>
              </a:prstGeom>
              <a:noFill/>
            </p:spPr>
            <p:txBody>
              <a:bodyPr wrap="none" rtlCol="0">
                <a:spAutoFit/>
              </a:bodyPr>
              <a:lstStyle/>
              <a:p>
                <a:r>
                  <a:rPr lang="en-US" sz="2000" dirty="0"/>
                  <a:t>H(C|F)</a:t>
                </a:r>
              </a:p>
            </p:txBody>
          </p:sp>
        </p:grpSp>
      </p:grpSp>
      <p:sp>
        <p:nvSpPr>
          <p:cNvPr id="5" name="TextBox 4">
            <a:extLst>
              <a:ext uri="{FF2B5EF4-FFF2-40B4-BE49-F238E27FC236}">
                <a16:creationId xmlns:a16="http://schemas.microsoft.com/office/drawing/2014/main" id="{C6DEB9C1-934D-C34D-AF45-99475FFA1E12}"/>
              </a:ext>
            </a:extLst>
          </p:cNvPr>
          <p:cNvSpPr txBox="1"/>
          <p:nvPr/>
        </p:nvSpPr>
        <p:spPr>
          <a:xfrm>
            <a:off x="317023" y="5332118"/>
            <a:ext cx="4785541" cy="369332"/>
          </a:xfrm>
          <a:prstGeom prst="rect">
            <a:avLst/>
          </a:prstGeom>
          <a:noFill/>
        </p:spPr>
        <p:txBody>
          <a:bodyPr wrap="none" rtlCol="0">
            <a:spAutoFit/>
          </a:bodyPr>
          <a:lstStyle/>
          <a:p>
            <a:r>
              <a:rPr lang="en-US" sz="1800"/>
              <a:t>Small I(F,C) ➔ Feature has little predictive power!</a:t>
            </a:r>
          </a:p>
        </p:txBody>
      </p:sp>
    </p:spTree>
    <p:extLst>
      <p:ext uri="{BB962C8B-B14F-4D97-AF65-F5344CB8AC3E}">
        <p14:creationId xmlns:p14="http://schemas.microsoft.com/office/powerpoint/2010/main" val="1258644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Credibility Features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484784"/>
            <a:ext cx="6150624" cy="21602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6" name="Chart 5"/>
          <p:cNvGraphicFramePr>
            <a:graphicFrameLocks/>
          </p:cNvGraphicFramePr>
          <p:nvPr>
            <p:extLst>
              <p:ext uri="{D42A27DB-BD31-4B8C-83A1-F6EECF244321}">
                <p14:modId xmlns:p14="http://schemas.microsoft.com/office/powerpoint/2010/main" val="1507071997"/>
              </p:ext>
            </p:extLst>
          </p:nvPr>
        </p:nvGraphicFramePr>
        <p:xfrm>
          <a:off x="1953815" y="3793760"/>
          <a:ext cx="4756945" cy="24389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8316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483768" y="2204864"/>
            <a:ext cx="4064000" cy="4013200"/>
          </a:xfrm>
          <a:prstGeom prst="rect">
            <a:avLst/>
          </a:prstGeom>
        </p:spPr>
      </p:pic>
      <p:sp>
        <p:nvSpPr>
          <p:cNvPr id="3" name="Rectangle 2"/>
          <p:cNvSpPr/>
          <p:nvPr/>
        </p:nvSpPr>
        <p:spPr>
          <a:xfrm>
            <a:off x="157624" y="1247303"/>
            <a:ext cx="7764883" cy="461665"/>
          </a:xfrm>
          <a:prstGeom prst="rect">
            <a:avLst/>
          </a:prstGeom>
        </p:spPr>
        <p:txBody>
          <a:bodyPr wrap="none">
            <a:spAutoFit/>
          </a:bodyPr>
          <a:lstStyle/>
          <a:p>
            <a:r>
              <a:rPr lang="en-GB" sz="2400">
                <a:latin typeface="Calibri" charset="0"/>
                <a:ea typeface="Calibri" charset="0"/>
                <a:cs typeface="Calibri" charset="0"/>
              </a:rPr>
              <a:t>Collectively relevant features may look individually irrelevant</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531805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1831284"/>
            <a:ext cx="8305800" cy="4049508"/>
          </a:xfrm>
        </p:spPr>
      </p:pic>
      <p:sp>
        <p:nvSpPr>
          <p:cNvPr id="10" name="TextBox 9"/>
          <p:cNvSpPr txBox="1"/>
          <p:nvPr/>
        </p:nvSpPr>
        <p:spPr>
          <a:xfrm>
            <a:off x="4265257" y="6018260"/>
            <a:ext cx="4690388" cy="276999"/>
          </a:xfrm>
          <a:prstGeom prst="rect">
            <a:avLst/>
          </a:prstGeom>
          <a:noFill/>
        </p:spPr>
        <p:txBody>
          <a:bodyPr wrap="none" rtlCol="0">
            <a:spAutoFit/>
          </a:bodyPr>
          <a:lstStyle/>
          <a:p>
            <a:r>
              <a:rPr lang="en-US" dirty="0">
                <a:latin typeface="Calibri" charset="0"/>
                <a:ea typeface="Calibri" charset="0"/>
                <a:cs typeface="Calibri" charset="0"/>
              </a:rPr>
              <a:t>Many more examples: http://</a:t>
            </a:r>
            <a:r>
              <a:rPr lang="en-US" dirty="0" err="1">
                <a:latin typeface="Calibri" charset="0"/>
                <a:ea typeface="Calibri" charset="0"/>
                <a:cs typeface="Calibri" charset="0"/>
              </a:rPr>
              <a:t>www.tylervigen.com</a:t>
            </a:r>
            <a:r>
              <a:rPr lang="en-US" dirty="0">
                <a:latin typeface="Calibri" charset="0"/>
                <a:ea typeface="Calibri" charset="0"/>
                <a:cs typeface="Calibri" charset="0"/>
              </a:rPr>
              <a:t>/spurious-correlations</a:t>
            </a:r>
          </a:p>
        </p:txBody>
      </p:sp>
      <p:sp>
        <p:nvSpPr>
          <p:cNvPr id="11" name="Rectangle 10"/>
          <p:cNvSpPr/>
          <p:nvPr/>
        </p:nvSpPr>
        <p:spPr>
          <a:xfrm>
            <a:off x="179388" y="1230633"/>
            <a:ext cx="4045275" cy="584775"/>
          </a:xfrm>
          <a:prstGeom prst="rect">
            <a:avLst/>
          </a:prstGeom>
        </p:spPr>
        <p:txBody>
          <a:bodyPr wrap="none">
            <a:spAutoFit/>
          </a:bodyPr>
          <a:lstStyle/>
          <a:p>
            <a:r>
              <a:rPr lang="en-US" sz="3200">
                <a:latin typeface="Calibri" charset="0"/>
                <a:ea typeface="Calibri" charset="0"/>
                <a:cs typeface="Calibri" charset="0"/>
              </a:rPr>
              <a:t>Correlation ≠ Causality </a:t>
            </a:r>
          </a:p>
        </p:txBody>
      </p:sp>
    </p:spTree>
    <p:extLst>
      <p:ext uri="{BB962C8B-B14F-4D97-AF65-F5344CB8AC3E}">
        <p14:creationId xmlns:p14="http://schemas.microsoft.com/office/powerpoint/2010/main" val="739645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p>
        </p:txBody>
      </p:sp>
      <p:sp>
        <p:nvSpPr>
          <p:cNvPr id="3" name="Content Placeholder 2"/>
          <p:cNvSpPr>
            <a:spLocks noGrp="1"/>
          </p:cNvSpPr>
          <p:nvPr>
            <p:ph idx="1"/>
          </p:nvPr>
        </p:nvSpPr>
        <p:spPr/>
        <p:txBody>
          <a:bodyPr/>
          <a:lstStyle/>
          <a:p>
            <a:r>
              <a:rPr lang="en-GB" dirty="0"/>
              <a:t>Beware of trusting correlations in a blind way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06934" y="2011543"/>
            <a:ext cx="6930132" cy="3577697"/>
          </a:xfrm>
          <a:prstGeom prst="rect">
            <a:avLst/>
          </a:prstGeom>
        </p:spPr>
      </p:pic>
      <p:sp>
        <p:nvSpPr>
          <p:cNvPr id="8" name="TextBox 7"/>
          <p:cNvSpPr txBox="1"/>
          <p:nvPr/>
        </p:nvSpPr>
        <p:spPr>
          <a:xfrm>
            <a:off x="3571753" y="5862807"/>
            <a:ext cx="4649029" cy="507831"/>
          </a:xfrm>
          <a:prstGeom prst="rect">
            <a:avLst/>
          </a:prstGeom>
          <a:noFill/>
        </p:spPr>
        <p:txBody>
          <a:bodyPr wrap="none" rtlCol="0">
            <a:spAutoFit/>
          </a:bodyPr>
          <a:lstStyle/>
          <a:p>
            <a:pPr marL="0" lvl="1"/>
            <a:r>
              <a:rPr lang="en-US" sz="1600" dirty="0">
                <a:latin typeface="Calibri" charset="0"/>
                <a:ea typeface="Calibri" charset="0"/>
                <a:cs typeface="Calibri" charset="0"/>
              </a:rPr>
              <a:t>http://</a:t>
            </a:r>
            <a:r>
              <a:rPr lang="en-US" sz="1600" dirty="0" err="1">
                <a:latin typeface="Calibri" charset="0"/>
                <a:ea typeface="Calibri" charset="0"/>
                <a:cs typeface="Calibri" charset="0"/>
              </a:rPr>
              <a:t>m.shookrun.com</a:t>
            </a:r>
            <a:r>
              <a:rPr lang="en-US" sz="1600" dirty="0">
                <a:latin typeface="Calibri" charset="0"/>
                <a:ea typeface="Calibri" charset="0"/>
                <a:cs typeface="Calibri" charset="0"/>
              </a:rPr>
              <a:t>/documents/</a:t>
            </a:r>
            <a:r>
              <a:rPr lang="en-US" sz="1600" dirty="0" err="1">
                <a:latin typeface="Calibri" charset="0"/>
                <a:ea typeface="Calibri" charset="0"/>
                <a:cs typeface="Calibri" charset="0"/>
              </a:rPr>
              <a:t>stupidmining.pdf</a:t>
            </a:r>
            <a:endParaRPr lang="en-US" sz="1600" dirty="0">
              <a:latin typeface="Calibri" charset="0"/>
              <a:ea typeface="Calibri" charset="0"/>
              <a:cs typeface="Calibri" charset="0"/>
            </a:endParaRPr>
          </a:p>
          <a:p>
            <a:endParaRPr lang="en-US" sz="1050" dirty="0">
              <a:latin typeface="Calibri" charset="0"/>
              <a:ea typeface="Calibri" charset="0"/>
              <a:cs typeface="Calibri" charset="0"/>
            </a:endParaRPr>
          </a:p>
        </p:txBody>
      </p:sp>
    </p:spTree>
    <p:extLst>
      <p:ext uri="{BB962C8B-B14F-4D97-AF65-F5344CB8AC3E}">
        <p14:creationId xmlns:p14="http://schemas.microsoft.com/office/powerpoint/2010/main" val="281664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Selection of Features - Pitfalls</a:t>
            </a: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691680" y="1412776"/>
            <a:ext cx="6264696" cy="4549363"/>
          </a:xfrm>
          <a:prstGeom prst="rect">
            <a:avLst/>
          </a:prstGeom>
        </p:spPr>
      </p:pic>
      <p:sp>
        <p:nvSpPr>
          <p:cNvPr id="6" name="TextBox 5"/>
          <p:cNvSpPr txBox="1"/>
          <p:nvPr/>
        </p:nvSpPr>
        <p:spPr>
          <a:xfrm>
            <a:off x="3571753" y="5862807"/>
            <a:ext cx="4649029" cy="507831"/>
          </a:xfrm>
          <a:prstGeom prst="rect">
            <a:avLst/>
          </a:prstGeom>
          <a:noFill/>
        </p:spPr>
        <p:txBody>
          <a:bodyPr wrap="none" rtlCol="0">
            <a:spAutoFit/>
          </a:bodyPr>
          <a:lstStyle/>
          <a:p>
            <a:pPr marL="0" lvl="1"/>
            <a:r>
              <a:rPr lang="en-US" sz="1600" dirty="0">
                <a:latin typeface="Calibri" charset="0"/>
                <a:ea typeface="Calibri" charset="0"/>
                <a:cs typeface="Calibri" charset="0"/>
              </a:rPr>
              <a:t>http://</a:t>
            </a:r>
            <a:r>
              <a:rPr lang="en-US" sz="1600" dirty="0" err="1">
                <a:latin typeface="Calibri" charset="0"/>
                <a:ea typeface="Calibri" charset="0"/>
                <a:cs typeface="Calibri" charset="0"/>
              </a:rPr>
              <a:t>m.shookrun.com</a:t>
            </a:r>
            <a:r>
              <a:rPr lang="en-US" sz="1600" dirty="0">
                <a:latin typeface="Calibri" charset="0"/>
                <a:ea typeface="Calibri" charset="0"/>
                <a:cs typeface="Calibri" charset="0"/>
              </a:rPr>
              <a:t>/documents/</a:t>
            </a:r>
            <a:r>
              <a:rPr lang="en-US" sz="1600" dirty="0" err="1">
                <a:latin typeface="Calibri" charset="0"/>
                <a:ea typeface="Calibri" charset="0"/>
                <a:cs typeface="Calibri" charset="0"/>
              </a:rPr>
              <a:t>stupidmining.pdf</a:t>
            </a:r>
            <a:endParaRPr lang="en-US" sz="1600" dirty="0">
              <a:latin typeface="Calibri" charset="0"/>
              <a:ea typeface="Calibri" charset="0"/>
              <a:cs typeface="Calibri" charset="0"/>
            </a:endParaRPr>
          </a:p>
          <a:p>
            <a:endParaRPr lang="en-US" sz="1050" dirty="0">
              <a:latin typeface="Calibri" charset="0"/>
              <a:ea typeface="Calibri" charset="0"/>
              <a:cs typeface="Calibri" charset="0"/>
            </a:endParaRPr>
          </a:p>
        </p:txBody>
      </p:sp>
    </p:spTree>
    <p:extLst>
      <p:ext uri="{BB962C8B-B14F-4D97-AF65-F5344CB8AC3E}">
        <p14:creationId xmlns:p14="http://schemas.microsoft.com/office/powerpoint/2010/main" val="122235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Selection: Wrapping</a:t>
            </a:r>
          </a:p>
        </p:txBody>
      </p:sp>
      <p:sp>
        <p:nvSpPr>
          <p:cNvPr id="3" name="Content Placeholder 2"/>
          <p:cNvSpPr>
            <a:spLocks noGrp="1"/>
          </p:cNvSpPr>
          <p:nvPr>
            <p:ph idx="1"/>
          </p:nvPr>
        </p:nvSpPr>
        <p:spPr/>
        <p:txBody>
          <a:bodyPr/>
          <a:lstStyle/>
          <a:p>
            <a:r>
              <a:rPr lang="en-GB" dirty="0"/>
              <a:t>Iteratively add features</a:t>
            </a:r>
          </a:p>
          <a:p>
            <a:pPr lvl="1"/>
            <a:r>
              <a:rPr lang="en-GB" dirty="0"/>
              <a:t>at each iteration create a classifier for each new feature and evaluate its performance</a:t>
            </a:r>
          </a:p>
          <a:p>
            <a:pPr lvl="1"/>
            <a:r>
              <a:rPr lang="en-GB" dirty="0"/>
              <a:t>Add best feature or stop when no further improvement</a:t>
            </a:r>
          </a:p>
          <a:p>
            <a:r>
              <a:rPr lang="en-GB" dirty="0">
                <a:solidFill>
                  <a:srgbClr val="008000"/>
                </a:solidFill>
              </a:rPr>
              <a:t>Pros</a:t>
            </a:r>
            <a:endParaRPr lang="en-GB" dirty="0"/>
          </a:p>
          <a:p>
            <a:pPr marL="1200150" lvl="1" indent="-457200">
              <a:buFont typeface="Lucida Grande"/>
              <a:buChar char="-"/>
            </a:pPr>
            <a:r>
              <a:rPr lang="en-GB" dirty="0"/>
              <a:t>Interact with the classifier</a:t>
            </a:r>
          </a:p>
          <a:p>
            <a:pPr marL="1200150" lvl="1" indent="-457200">
              <a:buFont typeface="Lucida Grande"/>
              <a:buChar char="-"/>
            </a:pPr>
            <a:r>
              <a:rPr lang="en-GB" dirty="0"/>
              <a:t>No independence assumption</a:t>
            </a:r>
          </a:p>
          <a:p>
            <a:r>
              <a:rPr lang="en-GB" dirty="0">
                <a:solidFill>
                  <a:srgbClr val="FF0000"/>
                </a:solidFill>
              </a:rPr>
              <a:t>Cons</a:t>
            </a:r>
          </a:p>
          <a:p>
            <a:pPr marL="1200150" lvl="1" indent="-457200">
              <a:buFont typeface="Lucida Grande"/>
              <a:buChar char="-"/>
            </a:pPr>
            <a:r>
              <a:rPr lang="en-GB" dirty="0"/>
              <a:t>Computationally intensive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74695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3200" dirty="0"/>
              <a:t>The filtering approach to feature selection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tests whether features are independent among each other</a:t>
            </a:r>
          </a:p>
          <a:p>
            <a:pPr marL="514350" indent="-514350">
              <a:buFont typeface="Arial" charset="0"/>
              <a:buAutoNum type="alphaUcPeriod"/>
            </a:pPr>
            <a:r>
              <a:rPr lang="en-US" altLang="en-US" dirty="0">
                <a:ea typeface="MS PGothic" charset="-128"/>
              </a:rPr>
              <a:t>tests whether a feature is dependent on the class label</a:t>
            </a:r>
          </a:p>
          <a:p>
            <a:pPr marL="514350" indent="-514350">
              <a:buFont typeface="Arial" charset="0"/>
              <a:buAutoNum type="alphaUcPeriod"/>
            </a:pPr>
            <a:r>
              <a:rPr lang="en-US" altLang="en-US" dirty="0">
                <a:ea typeface="MS PGothic" charset="-128"/>
              </a:rPr>
              <a:t>tests whether a feature is dependent on the classifier</a:t>
            </a:r>
          </a:p>
          <a:p>
            <a:pPr marL="514350" indent="-514350">
              <a:buFont typeface="Arial" charset="0"/>
              <a:buAutoNum type="alphaUcPeriod"/>
            </a:pPr>
            <a:r>
              <a:rPr lang="en-US" altLang="en-US" dirty="0">
                <a:ea typeface="MS PGothic" charset="-128"/>
              </a:rPr>
              <a:t>eliminates strongly correlated features</a:t>
            </a:r>
          </a:p>
        </p:txBody>
      </p:sp>
      <p:sp>
        <p:nvSpPr>
          <p:cNvPr id="2" name="Footer Placeholder 1">
            <a:extLst>
              <a:ext uri="{FF2B5EF4-FFF2-40B4-BE49-F238E27FC236}">
                <a16:creationId xmlns:a16="http://schemas.microsoft.com/office/drawing/2014/main" id="{EEB91069-089A-8F43-BD07-F1401CF1864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B6AE89C7-375C-D946-BE42-D3DE32785AC7}"/>
              </a:ext>
            </a:extLst>
          </p:cNvPr>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5. Feature Normalisation </a:t>
            </a:r>
          </a:p>
        </p:txBody>
      </p:sp>
      <p:sp>
        <p:nvSpPr>
          <p:cNvPr id="3" name="Content Placeholder 2"/>
          <p:cNvSpPr>
            <a:spLocks noGrp="1"/>
          </p:cNvSpPr>
          <p:nvPr>
            <p:ph idx="1"/>
          </p:nvPr>
        </p:nvSpPr>
        <p:spPr/>
        <p:txBody>
          <a:bodyPr/>
          <a:lstStyle/>
          <a:p>
            <a:r>
              <a:rPr lang="en-GB" sz="2800" dirty="0"/>
              <a:t>Some classifiers do not manage well features with very different scales</a:t>
            </a:r>
          </a:p>
          <a:p>
            <a:pPr marL="1200150" lvl="1" indent="-457200">
              <a:buFont typeface="Lucida Grande"/>
              <a:buChar char="-"/>
            </a:pPr>
            <a:r>
              <a:rPr lang="en-GB" sz="2400" dirty="0"/>
              <a:t># followers: 10,000,000</a:t>
            </a:r>
          </a:p>
          <a:p>
            <a:pPr marL="1200150" lvl="1" indent="-457200">
              <a:buFont typeface="Lucida Grande"/>
              <a:buChar char="-"/>
            </a:pPr>
            <a:r>
              <a:rPr lang="en-GB" sz="2400" dirty="0"/>
              <a:t># tweets: 300</a:t>
            </a:r>
          </a:p>
          <a:p>
            <a:endParaRPr lang="en-GB" sz="2800" dirty="0"/>
          </a:p>
          <a:p>
            <a:r>
              <a:rPr lang="en-GB" sz="2800" dirty="0"/>
              <a:t>Features with large values dominate the others, and the classifier tend to over-optimise them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66535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Standardisation and Scaling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97068" cy="5029200"/>
              </a:xfrm>
            </p:spPr>
            <p:txBody>
              <a:bodyPr/>
              <a:lstStyle/>
              <a:p>
                <a:r>
                  <a:rPr lang="en-GB" sz="2800" b="1" dirty="0"/>
                  <a:t>Standardisation</a:t>
                </a:r>
                <a:r>
                  <a:rPr lang="en-GB" sz="2800" dirty="0"/>
                  <a:t>: map to a normal distribution N(0, 1)	</a:t>
                </a:r>
                <a14:m>
                  <m:oMath xmlns:m="http://schemas.openxmlformats.org/officeDocument/2006/math">
                    <m:sSubSup>
                      <m:sSubSupPr>
                        <m:ctrlPr>
                          <a:rPr lang="fr-CH" b="0" i="1" smtClean="0">
                            <a:latin typeface="Cambria Math" panose="02040503050406030204" pitchFamily="18" charset="0"/>
                          </a:rPr>
                        </m:ctrlPr>
                      </m:sSubSupPr>
                      <m:e>
                        <m:r>
                          <a:rPr lang="fr-CH" b="0" i="1" smtClean="0">
                            <a:latin typeface="Cambria Math" charset="0"/>
                          </a:rPr>
                          <m:t>𝑥</m:t>
                        </m:r>
                      </m:e>
                      <m:sub>
                        <m:r>
                          <a:rPr lang="fr-CH" b="0" i="1" smtClean="0">
                            <a:latin typeface="Cambria Math" charset="0"/>
                          </a:rPr>
                          <m:t>𝑖</m:t>
                        </m:r>
                      </m:sub>
                      <m:sup>
                        <m:r>
                          <a:rPr lang="fr-CH" b="0" i="1" smtClean="0">
                            <a:latin typeface="Cambria Math" charset="0"/>
                          </a:rPr>
                          <m:t>′</m:t>
                        </m:r>
                      </m:sup>
                    </m:sSubSup>
                    <m:r>
                      <a:rPr lang="fr-CH" b="0" i="1" smtClean="0">
                        <a:latin typeface="Cambria Math" charset="0"/>
                      </a:rPr>
                      <m:t>= </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𝑥</m:t>
                            </m:r>
                          </m:e>
                          <m:sub>
                            <m:r>
                              <a:rPr lang="fr-CH" b="0" i="1" smtClean="0">
                                <a:latin typeface="Cambria Math" charset="0"/>
                              </a:rPr>
                              <m:t>𝑖</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ea typeface="Cambria Math" charset="0"/>
                                <a:cs typeface="Cambria Math" charset="0"/>
                              </a:rPr>
                              <m:t>𝜇</m:t>
                            </m:r>
                          </m:e>
                          <m:sub>
                            <m:r>
                              <a:rPr lang="fr-CH" b="0" i="1" smtClean="0">
                                <a:latin typeface="Cambria Math" charset="0"/>
                              </a:rPr>
                              <m:t>𝑖</m:t>
                            </m:r>
                          </m:sub>
                        </m:sSub>
                      </m:num>
                      <m:den>
                        <m:sSub>
                          <m:sSubPr>
                            <m:ctrlPr>
                              <a:rPr lang="fr-CH" b="0" i="1" smtClean="0">
                                <a:latin typeface="Cambria Math" panose="02040503050406030204" pitchFamily="18" charset="0"/>
                              </a:rPr>
                            </m:ctrlPr>
                          </m:sSubPr>
                          <m:e>
                            <m:r>
                              <a:rPr lang="fr-CH" b="0" i="1" smtClean="0">
                                <a:latin typeface="Cambria Math" charset="0"/>
                                <a:ea typeface="Cambria Math" charset="0"/>
                                <a:cs typeface="Cambria Math" charset="0"/>
                              </a:rPr>
                              <m:t>𝜎</m:t>
                            </m:r>
                          </m:e>
                          <m:sub>
                            <m:r>
                              <a:rPr lang="fr-CH" b="0" i="1" smtClean="0">
                                <a:latin typeface="Cambria Math" charset="0"/>
                              </a:rPr>
                              <m:t>𝑖</m:t>
                            </m:r>
                          </m:sub>
                        </m:sSub>
                      </m:den>
                    </m:f>
                  </m:oMath>
                </a14:m>
                <a:endParaRPr lang="en-GB" dirty="0"/>
              </a:p>
              <a:p>
                <a:pPr lvl="1"/>
                <a:r>
                  <a:rPr lang="en-GB" sz="2400" i="1" dirty="0" err="1"/>
                  <a:t>μ</a:t>
                </a:r>
                <a:r>
                  <a:rPr lang="en-GB" sz="2400" i="1" baseline="-25000" dirty="0" err="1"/>
                  <a:t>i</a:t>
                </a:r>
                <a:r>
                  <a:rPr lang="en-GB" sz="2400" dirty="0"/>
                  <a:t> is the mean value of feature </a:t>
                </a:r>
                <a:r>
                  <a:rPr lang="en-GB" sz="2400" i="1" dirty="0"/>
                  <a:t>x</a:t>
                </a:r>
                <a:r>
                  <a:rPr lang="en-GB" sz="2400" i="1" baseline="-25000" dirty="0"/>
                  <a:t>i</a:t>
                </a:r>
                <a:endParaRPr lang="en-GB" sz="2400" i="1" dirty="0"/>
              </a:p>
              <a:p>
                <a:pPr lvl="1"/>
                <a:r>
                  <a:rPr lang="en-GB" sz="2400" i="1" dirty="0" err="1"/>
                  <a:t>σ</a:t>
                </a:r>
                <a:r>
                  <a:rPr lang="en-GB" sz="2400" i="1" baseline="-25000" dirty="0" err="1"/>
                  <a:t>i</a:t>
                </a:r>
                <a:r>
                  <a:rPr lang="en-GB" sz="2400" i="1" dirty="0"/>
                  <a:t> </a:t>
                </a:r>
                <a:r>
                  <a:rPr lang="en-GB" sz="2400" dirty="0"/>
                  <a:t>is the standard deviation</a:t>
                </a:r>
              </a:p>
              <a:p>
                <a:pPr lvl="1"/>
                <a:r>
                  <a:rPr lang="en-GB" sz="2400" dirty="0"/>
                  <a:t>The new feature </a:t>
                </a:r>
                <a:r>
                  <a:rPr lang="en-GB" sz="2400" i="1" dirty="0"/>
                  <a:t>x</a:t>
                </a:r>
                <a:r>
                  <a:rPr lang="en-GB" sz="2400" i="1" baseline="-25000" dirty="0"/>
                  <a:t>i</a:t>
                </a:r>
                <a:r>
                  <a:rPr lang="en-GB" sz="2400" i="1" dirty="0"/>
                  <a:t>’</a:t>
                </a:r>
                <a:r>
                  <a:rPr lang="en-GB" sz="2400" dirty="0"/>
                  <a:t> has mean 0 and standard deviation 1</a:t>
                </a:r>
              </a:p>
              <a:p>
                <a:r>
                  <a:rPr lang="en-GB" sz="2800" b="1" dirty="0"/>
                  <a:t>Scaling</a:t>
                </a:r>
                <a:r>
                  <a:rPr lang="en-GB" sz="2800" dirty="0"/>
                  <a:t>: map to interval [0,1]</a:t>
                </a:r>
              </a:p>
              <a:p>
                <a:r>
                  <a:rPr lang="en-GB" sz="2800" dirty="0"/>
                  <a:t>	</a:t>
                </a:r>
                <a14:m>
                  <m:oMath xmlns:m="http://schemas.openxmlformats.org/officeDocument/2006/math">
                    <m:sSubSup>
                      <m:sSubSupPr>
                        <m:ctrlPr>
                          <a:rPr lang="fr-CH" sz="2800" i="1">
                            <a:latin typeface="Cambria Math" panose="02040503050406030204" pitchFamily="18" charset="0"/>
                          </a:rPr>
                        </m:ctrlPr>
                      </m:sSubSupPr>
                      <m:e>
                        <m:r>
                          <a:rPr lang="fr-CH" sz="2800" i="1">
                            <a:latin typeface="Cambria Math" charset="0"/>
                          </a:rPr>
                          <m:t>𝑥</m:t>
                        </m:r>
                      </m:e>
                      <m:sub>
                        <m:r>
                          <a:rPr lang="fr-CH" sz="2800" i="1">
                            <a:latin typeface="Cambria Math" charset="0"/>
                          </a:rPr>
                          <m:t>𝑖</m:t>
                        </m:r>
                      </m:sub>
                      <m:sup>
                        <m:r>
                          <a:rPr lang="fr-CH" sz="2800" i="1">
                            <a:latin typeface="Cambria Math" charset="0"/>
                          </a:rPr>
                          <m:t>′</m:t>
                        </m:r>
                      </m:sup>
                    </m:sSubSup>
                    <m:r>
                      <a:rPr lang="fr-CH" sz="2800" i="1">
                        <a:latin typeface="Cambria Math" charset="0"/>
                      </a:rPr>
                      <m:t>= </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charset="0"/>
                              </a:rPr>
                              <m:t>𝑥</m:t>
                            </m:r>
                          </m:e>
                          <m:sub>
                            <m:r>
                              <a:rPr lang="fr-CH" sz="2800" i="1">
                                <a:latin typeface="Cambria Math" charset="0"/>
                              </a:rPr>
                              <m:t>𝑖</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𝑚</m:t>
                            </m:r>
                          </m:e>
                          <m:sub>
                            <m:r>
                              <a:rPr lang="fr-CH" sz="2800" i="1">
                                <a:latin typeface="Cambria Math" charset="0"/>
                              </a:rPr>
                              <m:t>𝑖</m:t>
                            </m:r>
                          </m:sub>
                        </m:sSub>
                      </m:num>
                      <m:den>
                        <m:sSub>
                          <m:sSubPr>
                            <m:ctrlPr>
                              <a:rPr lang="fr-CH" sz="2800" i="1">
                                <a:latin typeface="Cambria Math" panose="02040503050406030204" pitchFamily="18" charset="0"/>
                              </a:rPr>
                            </m:ctrlPr>
                          </m:sSubPr>
                          <m:e>
                            <m:r>
                              <a:rPr lang="fr-CH" sz="2800" i="1">
                                <a:latin typeface="Cambria Math" charset="0"/>
                              </a:rPr>
                              <m:t>𝑀</m:t>
                            </m:r>
                          </m:e>
                          <m:sub>
                            <m:r>
                              <a:rPr lang="fr-CH" sz="2800" i="1">
                                <a:latin typeface="Cambria Math" charset="0"/>
                              </a:rPr>
                              <m:t>𝑖</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𝑚</m:t>
                            </m:r>
                          </m:e>
                          <m:sub>
                            <m:r>
                              <a:rPr lang="fr-CH" sz="2800" i="1">
                                <a:latin typeface="Cambria Math" charset="0"/>
                              </a:rPr>
                              <m:t>𝑖</m:t>
                            </m:r>
                          </m:sub>
                        </m:sSub>
                      </m:den>
                    </m:f>
                  </m:oMath>
                </a14:m>
                <a:endParaRPr lang="en-GB" sz="2800" dirty="0"/>
              </a:p>
              <a:p>
                <a:pPr marL="1085850" lvl="1" indent="-342900"/>
                <a:r>
                  <a:rPr lang="en-GB" sz="2400" i="1" dirty="0" err="1"/>
                  <a:t>M</a:t>
                </a:r>
                <a:r>
                  <a:rPr lang="en-GB" sz="2400" i="1" baseline="-25000" dirty="0" err="1"/>
                  <a:t>i</a:t>
                </a:r>
                <a:r>
                  <a:rPr lang="en-GB" sz="2400" i="1" dirty="0"/>
                  <a:t> </a:t>
                </a:r>
                <a:r>
                  <a:rPr lang="en-GB" sz="2400" dirty="0"/>
                  <a:t>and </a:t>
                </a:r>
                <a:r>
                  <a:rPr lang="en-GB" sz="2400" i="1" dirty="0"/>
                  <a:t>m</a:t>
                </a:r>
                <a:r>
                  <a:rPr lang="en-GB" sz="2400" i="1" baseline="-25000" dirty="0"/>
                  <a:t>i</a:t>
                </a:r>
                <a:r>
                  <a:rPr lang="en-GB" sz="2400" i="1" dirty="0"/>
                  <a:t> </a:t>
                </a:r>
                <a:r>
                  <a:rPr lang="en-GB" sz="2400" dirty="0"/>
                  <a:t>are the maximal and minimal values of the feature </a:t>
                </a:r>
                <a:r>
                  <a:rPr lang="en-GB" sz="2400" i="1" dirty="0"/>
                  <a:t>x</a:t>
                </a:r>
                <a:r>
                  <a:rPr lang="en-GB" sz="2400" i="1" baseline="-25000" dirty="0"/>
                  <a:t>i</a:t>
                </a:r>
                <a:endParaRPr lang="en-GB" sz="2400" dirty="0"/>
              </a:p>
              <a:p>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97068" cy="5029200"/>
              </a:xfrm>
              <a:blipFill rotWithShape="0">
                <a:blip r:embed="rId3"/>
                <a:stretch>
                  <a:fillRect l="-1435"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3228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Classification Pipeline</a:t>
            </a:r>
          </a:p>
        </p:txBody>
      </p:sp>
      <p:sp>
        <p:nvSpPr>
          <p:cNvPr id="6" name="Content Placeholder 5"/>
          <p:cNvSpPr>
            <a:spLocks noGrp="1"/>
          </p:cNvSpPr>
          <p:nvPr>
            <p:ph idx="1"/>
          </p:nvPr>
        </p:nvSpPr>
        <p:spPr/>
        <p:txBody>
          <a:bodyPr/>
          <a:lstStyle/>
          <a:p>
            <a:r>
              <a:rPr lang="en-US" sz="2800" dirty="0"/>
              <a:t>Performing a data analysis project, such as for credibility evaluation …</a:t>
            </a:r>
          </a:p>
          <a:p>
            <a:r>
              <a:rPr lang="en-US" sz="2800" dirty="0"/>
              <a:t>… is more than knowing and using a classification algorithm</a:t>
            </a:r>
          </a:p>
          <a:p>
            <a:endParaRPr lang="en-US" sz="2800" dirty="0"/>
          </a:p>
          <a:p>
            <a:r>
              <a:rPr lang="en-US" sz="2800" dirty="0"/>
              <a:t>Main steps</a:t>
            </a:r>
          </a:p>
          <a:p>
            <a:pPr marL="514350" indent="-514350">
              <a:buFont typeface="+mj-lt"/>
              <a:buAutoNum type="arabicPeriod"/>
            </a:pPr>
            <a:r>
              <a:rPr lang="en-US" sz="2800" dirty="0"/>
              <a:t>Data collection and preparation</a:t>
            </a:r>
          </a:p>
          <a:p>
            <a:pPr marL="1257300" lvl="1" indent="-514350"/>
            <a:r>
              <a:rPr lang="en-US" sz="2400" dirty="0"/>
              <a:t>Domain knowledge and understanding essential</a:t>
            </a:r>
          </a:p>
          <a:p>
            <a:pPr marL="514350" indent="-514350">
              <a:buFont typeface="+mj-lt"/>
              <a:buAutoNum type="arabicPeriod"/>
            </a:pPr>
            <a:r>
              <a:rPr lang="en-US" sz="2800" dirty="0"/>
              <a:t>Model training, selection and assessment</a:t>
            </a:r>
          </a:p>
          <a:p>
            <a:pPr marL="1257300" lvl="1" indent="-514350"/>
            <a:r>
              <a:rPr lang="en-US" sz="2400" dirty="0"/>
              <a:t>Understanding potential and limits of machine learning essential</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3481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Standardisation </a:t>
            </a:r>
            <a:r>
              <a:rPr lang="en-GB" dirty="0" err="1"/>
              <a:t>vs</a:t>
            </a:r>
            <a:r>
              <a:rPr lang="en-GB" dirty="0"/>
              <a:t> Scaling</a:t>
            </a:r>
          </a:p>
        </p:txBody>
      </p:sp>
      <p:sp>
        <p:nvSpPr>
          <p:cNvPr id="3" name="Content Placeholder 2"/>
          <p:cNvSpPr>
            <a:spLocks noGrp="1"/>
          </p:cNvSpPr>
          <p:nvPr>
            <p:ph idx="1"/>
          </p:nvPr>
        </p:nvSpPr>
        <p:spPr/>
        <p:txBody>
          <a:bodyPr/>
          <a:lstStyle/>
          <a:p>
            <a:r>
              <a:rPr lang="en-GB" dirty="0"/>
              <a:t>Standardisatio</a:t>
            </a:r>
            <a:r>
              <a:rPr lang="en-GB" dirty="0">
                <a:solidFill>
                  <a:srgbClr val="000000"/>
                </a:solidFill>
              </a:rPr>
              <a:t>n</a:t>
            </a:r>
          </a:p>
          <a:p>
            <a:pPr marL="1200150" lvl="1" indent="-457200">
              <a:buFont typeface="Lucida Grande"/>
              <a:buChar char="-"/>
            </a:pPr>
            <a:r>
              <a:rPr lang="en-GB" dirty="0">
                <a:solidFill>
                  <a:srgbClr val="000000"/>
                </a:solidFill>
              </a:rPr>
              <a:t>Assumes that the data has been generated by a Gaussian process (not necessarily true)</a:t>
            </a:r>
          </a:p>
          <a:p>
            <a:endParaRPr lang="en-GB" dirty="0"/>
          </a:p>
          <a:p>
            <a:r>
              <a:rPr lang="en-GB" dirty="0"/>
              <a:t>Scaling</a:t>
            </a:r>
            <a:endParaRPr lang="en-GB" dirty="0">
              <a:solidFill>
                <a:srgbClr val="000000"/>
              </a:solidFill>
            </a:endParaRPr>
          </a:p>
          <a:p>
            <a:pPr marL="1200150" lvl="1" indent="-457200">
              <a:buFont typeface="Lucida Grande"/>
              <a:buChar char="-"/>
            </a:pPr>
            <a:r>
              <a:rPr lang="en-GB" dirty="0">
                <a:solidFill>
                  <a:srgbClr val="000000"/>
                </a:solidFill>
              </a:rPr>
              <a:t>If the data has outliers, they scale the “normal” values to a very small interval</a:t>
            </a: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9972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Model Training, Selection and Assessment</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9272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Choosing Performance Metrics</a:t>
            </a:r>
          </a:p>
        </p:txBody>
      </p:sp>
      <p:sp>
        <p:nvSpPr>
          <p:cNvPr id="3" name="Content Placeholder 2"/>
          <p:cNvSpPr>
            <a:spLocks noGrp="1"/>
          </p:cNvSpPr>
          <p:nvPr>
            <p:ph idx="1"/>
          </p:nvPr>
        </p:nvSpPr>
        <p:spPr/>
        <p:txBody>
          <a:bodyPr/>
          <a:lstStyle/>
          <a:p>
            <a:r>
              <a:rPr lang="en-US" b="1" dirty="0">
                <a:latin typeface="Calibri" charset="0"/>
                <a:ea typeface="Calibri" charset="0"/>
                <a:cs typeface="Calibri" charset="0"/>
              </a:rPr>
              <a:t>Model Assessment: </a:t>
            </a:r>
            <a:r>
              <a:rPr lang="en-US" dirty="0"/>
              <a:t>Having chosen a model, estimate the prediction error on new data</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8" name="Rectangle 7"/>
          <p:cNvSpPr/>
          <p:nvPr/>
        </p:nvSpPr>
        <p:spPr bwMode="auto">
          <a:xfrm>
            <a:off x="1115616" y="3454410"/>
            <a:ext cx="2880320" cy="72008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rPr>
              <a:t>Training data</a:t>
            </a:r>
          </a:p>
        </p:txBody>
      </p:sp>
      <p:sp>
        <p:nvSpPr>
          <p:cNvPr id="9" name="Rectangle 8"/>
          <p:cNvSpPr/>
          <p:nvPr/>
        </p:nvSpPr>
        <p:spPr bwMode="auto">
          <a:xfrm>
            <a:off x="3995936" y="3454410"/>
            <a:ext cx="1584176" cy="72008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accent2">
                    <a:lumMod val="50000"/>
                  </a:schemeClr>
                </a:solidFill>
                <a:effectLst/>
                <a:latin typeface="Calibri" charset="0"/>
                <a:ea typeface="Calibri" charset="0"/>
                <a:cs typeface="Calibri" charset="0"/>
              </a:rPr>
              <a:t>Test data</a:t>
            </a:r>
            <a:endPar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endParaRPr>
          </a:p>
        </p:txBody>
      </p:sp>
      <p:sp>
        <p:nvSpPr>
          <p:cNvPr id="10" name="TextBox 9"/>
          <p:cNvSpPr txBox="1"/>
          <p:nvPr/>
        </p:nvSpPr>
        <p:spPr>
          <a:xfrm>
            <a:off x="5912562" y="3614395"/>
            <a:ext cx="1927387" cy="400110"/>
          </a:xfrm>
          <a:prstGeom prst="rect">
            <a:avLst/>
          </a:prstGeom>
          <a:noFill/>
        </p:spPr>
        <p:txBody>
          <a:bodyPr wrap="none" rtlCol="0">
            <a:spAutoFit/>
          </a:bodyPr>
          <a:lstStyle/>
          <a:p>
            <a:r>
              <a:rPr lang="en-US" sz="2000">
                <a:latin typeface="Calibri" charset="0"/>
                <a:ea typeface="Calibri" charset="0"/>
                <a:cs typeface="Calibri" charset="0"/>
              </a:rPr>
              <a:t>Real-World Error</a:t>
            </a:r>
          </a:p>
        </p:txBody>
      </p:sp>
      <p:cxnSp>
        <p:nvCxnSpPr>
          <p:cNvPr id="12" name="Curved Connector 11"/>
          <p:cNvCxnSpPr>
            <a:stCxn id="8" idx="2"/>
            <a:endCxn id="9" idx="2"/>
          </p:cNvCxnSpPr>
          <p:nvPr/>
        </p:nvCxnSpPr>
        <p:spPr bwMode="auto">
          <a:xfrm rot="16200000" flipH="1">
            <a:off x="3671900" y="3058366"/>
            <a:ext cx="12700" cy="2232248"/>
          </a:xfrm>
          <a:prstGeom prst="curvedConnector3">
            <a:avLst>
              <a:gd name="adj1" fmla="val 4360000"/>
            </a:avLst>
          </a:prstGeom>
          <a:solidFill>
            <a:schemeClr val="accent1"/>
          </a:solidFill>
          <a:ln w="9525" cap="flat" cmpd="sng" algn="ctr">
            <a:solidFill>
              <a:schemeClr val="tx1"/>
            </a:solidFill>
            <a:prstDash val="solid"/>
            <a:round/>
            <a:headEnd type="triangle"/>
            <a:tailEnd type="triangle"/>
          </a:ln>
          <a:effectLst/>
        </p:spPr>
      </p:cxnSp>
      <p:sp>
        <p:nvSpPr>
          <p:cNvPr id="14" name="TextBox 13"/>
          <p:cNvSpPr txBox="1"/>
          <p:nvPr/>
        </p:nvSpPr>
        <p:spPr>
          <a:xfrm>
            <a:off x="2602029" y="4894571"/>
            <a:ext cx="2152449" cy="400110"/>
          </a:xfrm>
          <a:prstGeom prst="rect">
            <a:avLst/>
          </a:prstGeom>
          <a:noFill/>
        </p:spPr>
        <p:txBody>
          <a:bodyPr wrap="none" rtlCol="0">
            <a:spAutoFit/>
          </a:bodyPr>
          <a:lstStyle/>
          <a:p>
            <a:r>
              <a:rPr lang="en-US" sz="2000" dirty="0">
                <a:latin typeface="Calibri" charset="0"/>
                <a:ea typeface="Calibri" charset="0"/>
                <a:cs typeface="Calibri" charset="0"/>
              </a:rPr>
              <a:t>Model Assessment</a:t>
            </a:r>
          </a:p>
        </p:txBody>
      </p:sp>
    </p:spTree>
    <p:extLst>
      <p:ext uri="{BB962C8B-B14F-4D97-AF65-F5344CB8AC3E}">
        <p14:creationId xmlns:p14="http://schemas.microsoft.com/office/powerpoint/2010/main" val="155666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668072" cy="914400"/>
          </a:xfrm>
        </p:spPr>
        <p:txBody>
          <a:bodyPr/>
          <a:lstStyle/>
          <a:p>
            <a:r>
              <a:rPr lang="en-GB" dirty="0"/>
              <a:t>Performance Metric for Binary Classification</a:t>
            </a:r>
          </a:p>
        </p:txBody>
      </p:sp>
      <p:sp>
        <p:nvSpPr>
          <p:cNvPr id="3" name="Content Placeholder 2"/>
          <p:cNvSpPr>
            <a:spLocks noGrp="1"/>
          </p:cNvSpPr>
          <p:nvPr>
            <p:ph idx="1"/>
          </p:nvPr>
        </p:nvSpPr>
        <p:spPr/>
        <p:txBody>
          <a:bodyPr/>
          <a:lstStyle/>
          <a:p>
            <a:r>
              <a:rPr lang="en-GB" sz="2800" dirty="0"/>
              <a:t>For categorical binary classification, the usual metrics consider four types of outcomes</a:t>
            </a:r>
          </a:p>
          <a:p>
            <a:r>
              <a:rPr lang="en-GB" sz="2400" dirty="0"/>
              <a:t>Correct results</a:t>
            </a:r>
          </a:p>
          <a:p>
            <a:pPr marL="914400" lvl="1" indent="-171450">
              <a:buFontTx/>
              <a:buChar char="-"/>
            </a:pPr>
            <a:r>
              <a:rPr lang="en-GB" sz="2000" dirty="0"/>
              <a:t>True Positive (positive examples classified as positive)</a:t>
            </a:r>
          </a:p>
          <a:p>
            <a:pPr marL="914400" lvl="1" indent="-171450">
              <a:spcBef>
                <a:spcPct val="30000"/>
              </a:spcBef>
              <a:buFontTx/>
              <a:buChar char="-"/>
              <a:defRPr/>
            </a:pPr>
            <a:r>
              <a:rPr lang="en-GB" sz="2000" dirty="0"/>
              <a:t>True Negative (negative examples classified as negative)</a:t>
            </a:r>
          </a:p>
          <a:p>
            <a:pPr>
              <a:spcBef>
                <a:spcPct val="30000"/>
              </a:spcBef>
              <a:defRPr/>
            </a:pPr>
            <a:r>
              <a:rPr lang="en-GB" sz="2400" dirty="0"/>
              <a:t>Incorrect results</a:t>
            </a:r>
          </a:p>
          <a:p>
            <a:pPr marL="914400" lvl="1" indent="-171450">
              <a:spcBef>
                <a:spcPct val="30000"/>
              </a:spcBef>
              <a:buFontTx/>
              <a:buChar char="-"/>
              <a:defRPr/>
            </a:pPr>
            <a:r>
              <a:rPr lang="en-GB" sz="2000" dirty="0"/>
              <a:t>False Positive (negative examples classified as positive)</a:t>
            </a:r>
          </a:p>
          <a:p>
            <a:pPr marL="914400" lvl="1" indent="-171450">
              <a:spcBef>
                <a:spcPct val="30000"/>
              </a:spcBef>
              <a:buFontTx/>
              <a:buChar char="-"/>
              <a:defRPr/>
            </a:pPr>
            <a:r>
              <a:rPr lang="en-GB" sz="2000" dirty="0"/>
              <a:t>False Negative (positive examples classified as negative)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622880538"/>
              </p:ext>
            </p:extLst>
          </p:nvPr>
        </p:nvGraphicFramePr>
        <p:xfrm>
          <a:off x="1979712" y="4800918"/>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a:txBody>
                    <a:bodyPr/>
                    <a:lstStyle/>
                    <a:p>
                      <a:endParaRPr lang="en-GB" dirty="0">
                        <a:latin typeface="Calibri"/>
                        <a:cs typeface="Calibri"/>
                      </a:endParaRPr>
                    </a:p>
                  </a:txBody>
                  <a:tcPr/>
                </a:tc>
                <a:tc>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FP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TN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0363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r>
              <a:rPr lang="en-GB" dirty="0"/>
              <a:t>Appropriate metric when </a:t>
            </a:r>
          </a:p>
          <a:p>
            <a:pPr marL="1200150" lvl="1" indent="-457200">
              <a:buFont typeface="Lucida Grande"/>
              <a:buChar char="-"/>
            </a:pPr>
            <a:r>
              <a:rPr lang="en-GB" dirty="0"/>
              <a:t>Classes are not skewed</a:t>
            </a:r>
          </a:p>
          <a:p>
            <a:pPr marL="1200150" lvl="1" indent="-457200">
              <a:buFont typeface="Lucida Grande"/>
              <a:buChar char="-"/>
            </a:pPr>
            <a:r>
              <a:rPr lang="en-GB" dirty="0"/>
              <a:t>Errors have the same importance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2286000" y="1773238"/>
          <a:ext cx="4572000" cy="863600"/>
        </p:xfrm>
        <a:graphic>
          <a:graphicData uri="http://schemas.openxmlformats.org/presentationml/2006/ole">
            <mc:AlternateContent xmlns:mc="http://schemas.openxmlformats.org/markup-compatibility/2006">
              <mc:Choice xmlns:v="urn:schemas-microsoft-com:vml" Requires="v">
                <p:oleObj spid="_x0000_s537749" name="Equation" r:id="rId4" imgW="2082800" imgH="393700" progId="Equation.3">
                  <p:embed/>
                </p:oleObj>
              </mc:Choice>
              <mc:Fallback>
                <p:oleObj name="Equation" r:id="rId4" imgW="2082800" imgH="393700" progId="Equation.3">
                  <p:embed/>
                  <p:pic>
                    <p:nvPicPr>
                      <p:cNvPr id="0" name=""/>
                      <p:cNvPicPr/>
                      <p:nvPr/>
                    </p:nvPicPr>
                    <p:blipFill>
                      <a:blip r:embed="rId5"/>
                      <a:stretch>
                        <a:fillRect/>
                      </a:stretch>
                    </p:blipFill>
                    <p:spPr>
                      <a:xfrm>
                        <a:off x="2286000" y="1773238"/>
                        <a:ext cx="4572000" cy="863600"/>
                      </a:xfrm>
                      <a:prstGeom prst="rect">
                        <a:avLst/>
                      </a:prstGeom>
                    </p:spPr>
                  </p:pic>
                </p:oleObj>
              </mc:Fallback>
            </mc:AlternateContent>
          </a:graphicData>
        </a:graphic>
      </p:graphicFrame>
    </p:spTree>
    <p:extLst>
      <p:ext uri="{BB962C8B-B14F-4D97-AF65-F5344CB8AC3E}">
        <p14:creationId xmlns:p14="http://schemas.microsoft.com/office/powerpoint/2010/main" val="669806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Accuracy - Pitfall</a:t>
            </a:r>
          </a:p>
        </p:txBody>
      </p:sp>
      <p:sp>
        <p:nvSpPr>
          <p:cNvPr id="3" name="Content Placeholder 2"/>
          <p:cNvSpPr>
            <a:spLocks noGrp="1"/>
          </p:cNvSpPr>
          <p:nvPr>
            <p:ph idx="1"/>
          </p:nvPr>
        </p:nvSpPr>
        <p:spPr/>
        <p:txBody>
          <a:bodyPr/>
          <a:lstStyle/>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pPr marL="514350" indent="-514350">
              <a:buFont typeface="Arial"/>
              <a:buChar char="•"/>
            </a:pPr>
            <a:endParaRPr lang="en-GB" b="1" dirty="0">
              <a:solidFill>
                <a:srgbClr val="000000"/>
              </a:solidFill>
            </a:endParaRPr>
          </a:p>
          <a:p>
            <a:r>
              <a:rPr lang="en-GB" sz="2800" dirty="0">
                <a:solidFill>
                  <a:srgbClr val="000000"/>
                </a:solidFill>
              </a:rPr>
              <a:t>A = 85/100 = 0.85</a:t>
            </a: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GB" sz="2800" dirty="0">
              <a:solidFill>
                <a:srgbClr val="000000"/>
              </a:solidFill>
            </a:endParaRPr>
          </a:p>
          <a:p>
            <a:r>
              <a:rPr lang="en-GB" sz="2800" dirty="0">
                <a:solidFill>
                  <a:srgbClr val="000000"/>
                </a:solidFill>
              </a:rPr>
              <a:t>A = 90/100 = 0.90</a:t>
            </a:r>
          </a:p>
          <a:p>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979712" y="126876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80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1979712" y="3789040"/>
          <a:ext cx="5184576" cy="1569720"/>
        </p:xfrm>
        <a:graphic>
          <a:graphicData uri="http://schemas.openxmlformats.org/drawingml/2006/table">
            <a:tbl>
              <a:tblPr firstRow="1" bandRow="1">
                <a:tableStyleId>{2D5ABB26-0587-4C30-8999-92F81FD0307C}</a:tableStyleId>
              </a:tblPr>
              <a:tblGrid>
                <a:gridCol w="1750636">
                  <a:extLst>
                    <a:ext uri="{9D8B030D-6E8A-4147-A177-3AD203B41FA5}">
                      <a16:colId xmlns:a16="http://schemas.microsoft.com/office/drawing/2014/main" val="20000"/>
                    </a:ext>
                  </a:extLst>
                </a:gridCol>
                <a:gridCol w="84165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tblGrid>
              <a:tr h="370840">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latin typeface="Calibri"/>
                          <a:cs typeface="Calibri"/>
                        </a:rPr>
                        <a:t>Always </a:t>
                      </a:r>
                      <a:r>
                        <a:rPr lang="en-GB" sz="1800" dirty="0">
                          <a:latin typeface="Calibri"/>
                          <a:cs typeface="Calibri"/>
                        </a:rPr>
                        <a:t>¬Fraud</a:t>
                      </a:r>
                      <a:endParaRPr lang="en-GB" dirty="0">
                        <a:latin typeface="Calibri"/>
                        <a:cs typeface="Calibri"/>
                      </a:endParaRP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24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24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2400" b="1" i="0" u="none" strike="noStrike" kern="1200" cap="none" spc="0" normalizeH="0" baseline="0" noProof="0" dirty="0">
                          <a:ln>
                            <a:noFill/>
                          </a:ln>
                          <a:solidFill>
                            <a:srgbClr val="000000"/>
                          </a:solidFill>
                          <a:effectLst/>
                          <a:uLnTx/>
                          <a:uFillTx/>
                          <a:latin typeface="Calibri"/>
                          <a:ea typeface="+mn-ea"/>
                          <a:cs typeface="Calibri"/>
                        </a:rPr>
                        <a:t>Classified</a:t>
                      </a:r>
                      <a:endParaRPr lang="en-GB"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Fraud</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800" dirty="0">
                          <a:latin typeface="Calibri"/>
                          <a:cs typeface="Calibri"/>
                        </a:rPr>
                        <a:t>¬Fraud</a:t>
                      </a:r>
                      <a:endParaRPr lang="en-GB"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dirty="0">
                          <a:latin typeface="Calibri"/>
                          <a:cs typeface="Calibri"/>
                        </a:rPr>
                        <a:t>90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057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179388" y="3068960"/>
            <a:ext cx="8305800" cy="3301678"/>
          </a:xfrm>
        </p:spPr>
        <p:txBody>
          <a:bodyPr>
            <a:normAutofit/>
          </a:bodyPr>
          <a:lstStyle/>
          <a:p>
            <a:pPr marL="857250" indent="-514350">
              <a:buFont typeface="+mj-lt"/>
              <a:buAutoNum type="alphaUcPeriod"/>
            </a:pPr>
            <a:r>
              <a:rPr lang="en-GB" sz="3600" dirty="0">
                <a:cs typeface="Calibri"/>
              </a:rPr>
              <a:t>Classifier 1</a:t>
            </a:r>
          </a:p>
          <a:p>
            <a:pPr marL="857250" indent="-514350">
              <a:buFont typeface="+mj-lt"/>
              <a:buAutoNum type="alphaUcPeriod"/>
            </a:pPr>
            <a:r>
              <a:rPr lang="en-GB" sz="3600" dirty="0">
                <a:cs typeface="Calibri"/>
              </a:rPr>
              <a:t>Classifier 2</a:t>
            </a:r>
          </a:p>
          <a:p>
            <a:pPr marL="857250" indent="-514350">
              <a:buFont typeface="+mj-lt"/>
              <a:buAutoNum type="alphaUcPeriod"/>
            </a:pPr>
            <a:r>
              <a:rPr lang="en-GB" sz="3600" dirty="0">
                <a:cs typeface="Calibri"/>
              </a:rPr>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49755E22-912B-BA45-97CB-61578C97E25B}"/>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9" name="TPChart" hidden="1" title="Results Chart">
            <a:extLst>
              <a:ext uri="{FF2B5EF4-FFF2-40B4-BE49-F238E27FC236}">
                <a16:creationId xmlns:a16="http://schemas.microsoft.com/office/drawing/2014/main" id="{6DDFE27B-0C77-F340-A821-1CBDC24B5183}"/>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149949" y="3284983"/>
            <a:ext cx="3351014" cy="3529459"/>
          </a:xfrm>
          <a:prstGeom prst="rect">
            <a:avLst/>
          </a:prstGeom>
        </p:spPr>
      </p:pic>
      <p:graphicFrame>
        <p:nvGraphicFramePr>
          <p:cNvPr id="5" name="Table 4"/>
          <p:cNvGraphicFramePr>
            <a:graphicFrameLocks noGrp="1"/>
          </p:cNvGraphicFramePr>
          <p:nvPr>
            <p:extLst/>
          </p:nvPr>
        </p:nvGraphicFramePr>
        <p:xfrm>
          <a:off x="68356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5004048" y="1268760"/>
          <a:ext cx="3312368" cy="1483360"/>
        </p:xfrm>
        <a:graphic>
          <a:graphicData uri="http://schemas.openxmlformats.org/drawingml/2006/table">
            <a:tbl>
              <a:tblPr firstRow="1" bandRow="1">
                <a:tableStyleId>{2D5ABB26-0587-4C30-8999-92F81FD0307C}</a:tableStyleId>
              </a:tblPr>
              <a:tblGrid>
                <a:gridCol w="1118462">
                  <a:extLst>
                    <a:ext uri="{9D8B030D-6E8A-4147-A177-3AD203B41FA5}">
                      <a16:colId xmlns:a16="http://schemas.microsoft.com/office/drawing/2014/main" val="20000"/>
                    </a:ext>
                  </a:extLst>
                </a:gridCol>
                <a:gridCol w="537722">
                  <a:extLst>
                    <a:ext uri="{9D8B030D-6E8A-4147-A177-3AD203B41FA5}">
                      <a16:colId xmlns:a16="http://schemas.microsoft.com/office/drawing/2014/main" val="20001"/>
                    </a:ext>
                  </a:extLst>
                </a:gridCol>
                <a:gridCol w="828092">
                  <a:extLst>
                    <a:ext uri="{9D8B030D-6E8A-4147-A177-3AD203B41FA5}">
                      <a16:colId xmlns:a16="http://schemas.microsoft.com/office/drawing/2014/main" val="20002"/>
                    </a:ext>
                  </a:extLst>
                </a:gridCol>
                <a:gridCol w="828092">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A</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algn="ctr"/>
                      <a:r>
                        <a:rPr lang="en-GB" sz="1400" dirty="0">
                          <a:latin typeface="Calibri"/>
                          <a:cs typeface="Calibri"/>
                        </a:rPr>
                        <a:t>B</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dirty="0">
                <a:solidFill>
                  <a:srgbClr val="000000"/>
                </a:solidFill>
              </a:rPr>
              <a:t>Which is the “best” classifier?</a:t>
            </a:r>
            <a:endParaRPr lang="en-GB" sz="4000" dirty="0"/>
          </a:p>
        </p:txBody>
      </p:sp>
      <p:sp>
        <p:nvSpPr>
          <p:cNvPr id="13314" name="TPAnswers"/>
          <p:cNvSpPr>
            <a:spLocks noGrp="1"/>
          </p:cNvSpPr>
          <p:nvPr>
            <p:ph idx="1"/>
            <p:custDataLst>
              <p:tags r:id="rId2"/>
            </p:custDataLst>
          </p:nvPr>
        </p:nvSpPr>
        <p:spPr>
          <a:xfrm>
            <a:off x="179388" y="3284984"/>
            <a:ext cx="8305800" cy="3085654"/>
          </a:xfrm>
        </p:spPr>
        <p:txBody>
          <a:bodyPr>
            <a:normAutofit/>
          </a:bodyPr>
          <a:lstStyle/>
          <a:p>
            <a:pPr marL="857250" indent="-514350">
              <a:buFont typeface="+mj-lt"/>
              <a:buAutoNum type="alphaUcPeriod"/>
            </a:pPr>
            <a:r>
              <a:rPr lang="en-GB" sz="3600" dirty="0">
                <a:cs typeface="Calibri"/>
              </a:rPr>
              <a:t>Classifier 1</a:t>
            </a:r>
          </a:p>
          <a:p>
            <a:pPr marL="857250" indent="-514350">
              <a:buFont typeface="+mj-lt"/>
              <a:buAutoNum type="alphaUcPeriod"/>
            </a:pPr>
            <a:r>
              <a:rPr lang="en-GB" sz="3600" dirty="0">
                <a:cs typeface="Calibri"/>
              </a:rPr>
              <a:t>Classifier 2</a:t>
            </a:r>
          </a:p>
          <a:p>
            <a:pPr marL="857250" indent="-514350">
              <a:buFont typeface="+mj-lt"/>
              <a:buAutoNum type="alphaUcPeriod"/>
            </a:pPr>
            <a:r>
              <a:rPr lang="en-GB" sz="3600" dirty="0">
                <a:cs typeface="Calibri"/>
              </a:rPr>
              <a:t>Both are equally good</a:t>
            </a:r>
            <a:endParaRPr lang="en-GB" dirty="0">
              <a:solidFill>
                <a:srgbClr val="000000"/>
              </a:solidFill>
            </a:endParaRPr>
          </a:p>
        </p:txBody>
      </p:sp>
      <p:sp>
        <p:nvSpPr>
          <p:cNvPr id="2" name="Footer Placeholder 1">
            <a:extLst>
              <a:ext uri="{FF2B5EF4-FFF2-40B4-BE49-F238E27FC236}">
                <a16:creationId xmlns:a16="http://schemas.microsoft.com/office/drawing/2014/main" id="{EEC0A420-E3D3-C24A-8B4C-CC7FBE5AF2CD}"/>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12" name="TPChart" hidden="1" title="Results Chart">
            <a:extLst>
              <a:ext uri="{FF2B5EF4-FFF2-40B4-BE49-F238E27FC236}">
                <a16:creationId xmlns:a16="http://schemas.microsoft.com/office/drawing/2014/main" id="{CC6BB79F-C26C-4F41-A4D2-9DE97CB455E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149949" y="3212975"/>
            <a:ext cx="3351014" cy="3601467"/>
          </a:xfrm>
          <a:prstGeom prst="rect">
            <a:avLst/>
          </a:prstGeom>
        </p:spPr>
      </p:pic>
      <p:graphicFrame>
        <p:nvGraphicFramePr>
          <p:cNvPr id="7" name="Table 6"/>
          <p:cNvGraphicFramePr>
            <a:graphicFrameLocks noGrp="1"/>
          </p:cNvGraphicFramePr>
          <p:nvPr>
            <p:extLst/>
          </p:nvPr>
        </p:nvGraphicFramePr>
        <p:xfrm>
          <a:off x="323528"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4572000" y="1268760"/>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2411760" y="2248064"/>
            <a:ext cx="5256584" cy="648072"/>
            <a:chOff x="2411760" y="5589240"/>
            <a:chExt cx="5256584" cy="648072"/>
          </a:xfrm>
        </p:grpSpPr>
        <p:sp>
          <p:nvSpPr>
            <p:cNvPr id="10" name="Rounded Rectangle 9"/>
            <p:cNvSpPr/>
            <p:nvPr/>
          </p:nvSpPr>
          <p:spPr bwMode="auto">
            <a:xfrm>
              <a:off x="2411760"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6660232" y="5589240"/>
              <a:ext cx="1008112" cy="648072"/>
            </a:xfrm>
            <a:prstGeom prst="round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custDataLst>
      <p:tags r:id="rId1"/>
    </p:custDataLst>
    <p:extLst>
      <p:ext uri="{BB962C8B-B14F-4D97-AF65-F5344CB8AC3E}">
        <p14:creationId xmlns:p14="http://schemas.microsoft.com/office/powerpoint/2010/main" val="55646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a:t>
            </a:r>
          </a:p>
        </p:txBody>
      </p:sp>
      <p:sp>
        <p:nvSpPr>
          <p:cNvPr id="3" name="Content Placeholder 2"/>
          <p:cNvSpPr>
            <a:spLocks noGrp="1"/>
          </p:cNvSpPr>
          <p:nvPr>
            <p:ph idx="1"/>
          </p:nvPr>
        </p:nvSpPr>
        <p:spPr/>
        <p:txBody>
          <a:bodyPr/>
          <a:lstStyle/>
          <a:p>
            <a:r>
              <a:rPr lang="en-GB" dirty="0"/>
              <a:t>Precision</a:t>
            </a:r>
          </a:p>
          <a:p>
            <a:endParaRPr lang="en-GB" dirty="0"/>
          </a:p>
          <a:p>
            <a:endParaRPr lang="en-GB" dirty="0"/>
          </a:p>
          <a:p>
            <a:endParaRPr lang="en-GB" dirty="0"/>
          </a:p>
          <a:p>
            <a:r>
              <a:rPr lang="en-GB" dirty="0"/>
              <a:t>Recall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678238" y="2133600"/>
          <a:ext cx="1785937" cy="863600"/>
        </p:xfrm>
        <a:graphic>
          <a:graphicData uri="http://schemas.openxmlformats.org/presentationml/2006/ole">
            <mc:AlternateContent xmlns:mc="http://schemas.openxmlformats.org/markup-compatibility/2006">
              <mc:Choice xmlns:v="urn:schemas-microsoft-com:vml" Requires="v">
                <p:oleObj spid="_x0000_s538910" name="Equation" r:id="rId4" imgW="812800" imgH="393700" progId="Equation.3">
                  <p:embed/>
                </p:oleObj>
              </mc:Choice>
              <mc:Fallback>
                <p:oleObj name="Equation" r:id="rId4" imgW="812800" imgH="393700" progId="Equation.3">
                  <p:embed/>
                  <p:pic>
                    <p:nvPicPr>
                      <p:cNvPr id="0" name=""/>
                      <p:cNvPicPr/>
                      <p:nvPr/>
                    </p:nvPicPr>
                    <p:blipFill>
                      <a:blip r:embed="rId5"/>
                      <a:stretch>
                        <a:fillRect/>
                      </a:stretch>
                    </p:blipFill>
                    <p:spPr>
                      <a:xfrm>
                        <a:off x="3678238" y="2133600"/>
                        <a:ext cx="1785937" cy="8636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656013" y="4437063"/>
          <a:ext cx="1843087" cy="863600"/>
        </p:xfrm>
        <a:graphic>
          <a:graphicData uri="http://schemas.openxmlformats.org/presentationml/2006/ole">
            <mc:AlternateContent xmlns:mc="http://schemas.openxmlformats.org/markup-compatibility/2006">
              <mc:Choice xmlns:v="urn:schemas-microsoft-com:vml" Requires="v">
                <p:oleObj spid="_x0000_s538911" name="Equation" r:id="rId6" imgW="838200" imgH="393700" progId="Equation.3">
                  <p:embed/>
                </p:oleObj>
              </mc:Choice>
              <mc:Fallback>
                <p:oleObj name="Equation" r:id="rId6" imgW="838200" imgH="393700" progId="Equation.3">
                  <p:embed/>
                  <p:pic>
                    <p:nvPicPr>
                      <p:cNvPr id="0" name=""/>
                      <p:cNvPicPr/>
                      <p:nvPr/>
                    </p:nvPicPr>
                    <p:blipFill>
                      <a:blip r:embed="rId7"/>
                      <a:stretch>
                        <a:fillRect/>
                      </a:stretch>
                    </p:blipFill>
                    <p:spPr>
                      <a:xfrm>
                        <a:off x="3656013" y="4437063"/>
                        <a:ext cx="1843087" cy="863600"/>
                      </a:xfrm>
                      <a:prstGeom prst="rect">
                        <a:avLst/>
                      </a:prstGeom>
                    </p:spPr>
                  </p:pic>
                </p:oleObj>
              </mc:Fallback>
            </mc:AlternateContent>
          </a:graphicData>
        </a:graphic>
      </p:graphicFrame>
    </p:spTree>
    <p:extLst>
      <p:ext uri="{BB962C8B-B14F-4D97-AF65-F5344CB8AC3E}">
        <p14:creationId xmlns:p14="http://schemas.microsoft.com/office/powerpoint/2010/main" val="2043111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 Example</a:t>
            </a:r>
          </a:p>
        </p:txBody>
      </p:sp>
      <p:sp>
        <p:nvSpPr>
          <p:cNvPr id="3" name="Content Placeholder 2"/>
          <p:cNvSpPr>
            <a:spLocks noGrp="1"/>
          </p:cNvSpPr>
          <p:nvPr>
            <p:ph idx="1"/>
          </p:nvPr>
        </p:nvSpPr>
        <p:spPr>
          <a:xfrm>
            <a:off x="179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P</a:t>
            </a:r>
            <a:r>
              <a:rPr lang="en-GB" sz="2800" baseline="-25000" dirty="0">
                <a:solidFill>
                  <a:srgbClr val="000000"/>
                </a:solidFill>
              </a:rPr>
              <a:t>1</a:t>
            </a:r>
            <a:r>
              <a:rPr lang="en-GB" sz="2800" dirty="0">
                <a:solidFill>
                  <a:srgbClr val="000000"/>
                </a:solidFill>
              </a:rPr>
              <a:t>=45/65=0.69		        </a:t>
            </a:r>
            <a:r>
              <a:rPr lang="en-GB" sz="2800" dirty="0">
                <a:solidFill>
                  <a:srgbClr val="FF0000"/>
                </a:solidFill>
              </a:rPr>
              <a:t>P</a:t>
            </a:r>
            <a:r>
              <a:rPr lang="en-GB" sz="2800" baseline="-25000" dirty="0">
                <a:solidFill>
                  <a:srgbClr val="FF0000"/>
                </a:solidFill>
              </a:rPr>
              <a:t>2</a:t>
            </a:r>
            <a:r>
              <a:rPr lang="en-GB" sz="2800" dirty="0">
                <a:solidFill>
                  <a:srgbClr val="FF0000"/>
                </a:solidFill>
              </a:rPr>
              <a:t>=40/50=0.8</a:t>
            </a:r>
          </a:p>
          <a:p>
            <a:r>
              <a:rPr lang="en-GB" sz="2800" dirty="0">
                <a:solidFill>
                  <a:srgbClr val="FF0000"/>
                </a:solidFill>
              </a:rPr>
              <a:t>R</a:t>
            </a:r>
            <a:r>
              <a:rPr lang="en-GB" sz="2800" baseline="-25000" dirty="0">
                <a:solidFill>
                  <a:srgbClr val="FF0000"/>
                </a:solidFill>
              </a:rPr>
              <a:t>1</a:t>
            </a:r>
            <a:r>
              <a:rPr lang="en-GB" sz="2800" dirty="0">
                <a:solidFill>
                  <a:srgbClr val="FF0000"/>
                </a:solidFill>
              </a:rPr>
              <a:t>=45/50=0.9</a:t>
            </a:r>
            <a:r>
              <a:rPr lang="en-GB" sz="2800" dirty="0">
                <a:solidFill>
                  <a:srgbClr val="000000"/>
                </a:solidFill>
              </a:rPr>
              <a:t>		        R</a:t>
            </a:r>
            <a:r>
              <a:rPr lang="en-GB" sz="2800" baseline="-25000" dirty="0">
                <a:solidFill>
                  <a:srgbClr val="000000"/>
                </a:solidFill>
              </a:rPr>
              <a:t>2</a:t>
            </a:r>
            <a:r>
              <a:rPr lang="en-GB" sz="2800" dirty="0">
                <a:solidFill>
                  <a:srgbClr val="000000"/>
                </a:solidFill>
              </a:rPr>
              <a:t>=40/50=0.8</a:t>
            </a:r>
            <a:endParaRPr lang="en-GB" sz="2800" baseline="-250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251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572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251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283968" y="5157192"/>
            <a:ext cx="2566728" cy="954107"/>
          </a:xfrm>
          <a:prstGeom prst="rect">
            <a:avLst/>
          </a:prstGeom>
          <a:noFill/>
        </p:spPr>
        <p:txBody>
          <a:bodyPr wrap="none" rtlCol="0">
            <a:spAutoFit/>
          </a:bodyPr>
          <a:lstStyle/>
          <a:p>
            <a:pPr algn="l"/>
            <a:r>
              <a:rPr lang="en-GB" sz="2800" dirty="0">
                <a:latin typeface="Calibri"/>
                <a:cs typeface="Calibri"/>
              </a:rPr>
              <a:t>P = 50/100 = 0.5</a:t>
            </a:r>
          </a:p>
          <a:p>
            <a:pPr algn="l"/>
            <a:r>
              <a:rPr lang="en-GB" sz="2800" dirty="0">
                <a:latin typeface="Calibri"/>
                <a:cs typeface="Calibri"/>
              </a:rPr>
              <a:t>R = 50/50 = 1</a:t>
            </a:r>
          </a:p>
        </p:txBody>
      </p:sp>
    </p:spTree>
    <p:extLst>
      <p:ext uri="{BB962C8B-B14F-4D97-AF65-F5344CB8AC3E}">
        <p14:creationId xmlns:p14="http://schemas.microsoft.com/office/powerpoint/2010/main" val="10882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and Preparation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Feature identification</a:t>
            </a:r>
          </a:p>
          <a:p>
            <a:pPr marL="514350" indent="-514350">
              <a:buFont typeface="+mj-lt"/>
              <a:buAutoNum type="arabicPeriod"/>
            </a:pPr>
            <a:r>
              <a:rPr lang="en-US" dirty="0"/>
              <a:t>Labelling</a:t>
            </a:r>
          </a:p>
          <a:p>
            <a:pPr marL="514350" indent="-514350">
              <a:buFont typeface="+mj-lt"/>
              <a:buAutoNum type="arabicPeriod"/>
            </a:pPr>
            <a:r>
              <a:rPr lang="en-US" dirty="0"/>
              <a:t>Discretization</a:t>
            </a:r>
          </a:p>
          <a:p>
            <a:pPr marL="514350" indent="-514350">
              <a:buFont typeface="+mj-lt"/>
              <a:buAutoNum type="arabicPeriod"/>
            </a:pPr>
            <a:r>
              <a:rPr lang="en-US" dirty="0"/>
              <a:t>Feature selection</a:t>
            </a:r>
          </a:p>
          <a:p>
            <a:pPr marL="514350" indent="-514350">
              <a:buFont typeface="+mj-lt"/>
              <a:buAutoNum type="arabicPeriod"/>
            </a:pPr>
            <a:r>
              <a:rPr lang="en-US" dirty="0"/>
              <a:t>Feature normalization</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535938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Sometimes it’s necessary to have a unique metric to compare classifiers</a:t>
                </a:r>
              </a:p>
              <a:p>
                <a:endParaRPr lang="en-GB" dirty="0"/>
              </a:p>
              <a:p>
                <a:r>
                  <a:rPr lang="en-GB" dirty="0"/>
                  <a:t>F-score (or F1-score)</a:t>
                </a:r>
              </a:p>
              <a:p>
                <a:endParaRPr lang="en-GB" dirty="0"/>
              </a:p>
              <a:p>
                <a:r>
                  <a:rPr lang="en-GB" dirty="0"/>
                  <a:t>F-beta score			</a:t>
                </a:r>
                <a14:m>
                  <m:oMath xmlns:m="http://schemas.openxmlformats.org/officeDocument/2006/math">
                    <m:sSub>
                      <m:sSubPr>
                        <m:ctrlPr>
                          <a:rPr lang="en-GB" i="1" smtClean="0">
                            <a:latin typeface="Cambria Math" panose="02040503050406030204" pitchFamily="18" charset="0"/>
                          </a:rPr>
                        </m:ctrlPr>
                      </m:sSubPr>
                      <m:e>
                        <m:r>
                          <a:rPr lang="fr-CH" b="0" i="1" smtClean="0">
                            <a:latin typeface="Cambria Math" charset="0"/>
                          </a:rPr>
                          <m:t>𝐹</m:t>
                        </m:r>
                      </m:e>
                      <m:sub>
                        <m:r>
                          <a:rPr lang="en-GB" i="1" smtClean="0">
                            <a:latin typeface="Cambria Math" charset="0"/>
                            <a:ea typeface="Cambria Math" charset="0"/>
                            <a:cs typeface="Cambria Math" charset="0"/>
                          </a:rPr>
                          <m:t>𝛽</m:t>
                        </m:r>
                      </m:sub>
                    </m:sSub>
                    <m:r>
                      <a:rPr lang="fr-CH" b="0" i="1" smtClean="0">
                        <a:latin typeface="Cambria Math" charset="0"/>
                      </a:rPr>
                      <m:t>=</m:t>
                    </m:r>
                    <m:f>
                      <m:fPr>
                        <m:ctrlPr>
                          <a:rPr lang="fr-CH" b="0" i="1" smtClean="0">
                            <a:latin typeface="Cambria Math" panose="02040503050406030204" pitchFamily="18" charset="0"/>
                          </a:rPr>
                        </m:ctrlPr>
                      </m:fPr>
                      <m:num>
                        <m:d>
                          <m:dPr>
                            <m:ctrlPr>
                              <a:rPr lang="fr-CH" b="0" i="1" smtClean="0">
                                <a:latin typeface="Cambria Math" panose="02040503050406030204" pitchFamily="18" charset="0"/>
                              </a:rPr>
                            </m:ctrlPr>
                          </m:dPr>
                          <m:e>
                            <m:r>
                              <a:rPr lang="fr-CH" b="0" i="1" smtClean="0">
                                <a:latin typeface="Cambria Math" charset="0"/>
                              </a:rPr>
                              <m:t>1+</m:t>
                            </m:r>
                            <m:sSup>
                              <m:sSupPr>
                                <m:ctrlPr>
                                  <a:rPr lang="fr-CH" b="0" i="1" smtClean="0">
                                    <a:latin typeface="Cambria Math" panose="02040503050406030204" pitchFamily="18" charset="0"/>
                                  </a:rPr>
                                </m:ctrlPr>
                              </m:sSupPr>
                              <m:e>
                                <m:r>
                                  <a:rPr lang="fr-CH" b="0" i="1" smtClean="0">
                                    <a:latin typeface="Cambria Math" charset="0"/>
                                    <a:ea typeface="Cambria Math" charset="0"/>
                                    <a:cs typeface="Cambria Math" charset="0"/>
                                  </a:rPr>
                                  <m:t>𝛽</m:t>
                                </m:r>
                              </m:e>
                              <m:sup>
                                <m:r>
                                  <a:rPr lang="fr-CH" b="0" i="1" smtClean="0">
                                    <a:latin typeface="Cambria Math" charset="0"/>
                                  </a:rPr>
                                  <m:t>2</m:t>
                                </m:r>
                              </m:sup>
                            </m:sSup>
                          </m:e>
                        </m:d>
                        <m:r>
                          <a:rPr lang="fr-CH" b="0" i="1" smtClean="0">
                            <a:latin typeface="Cambria Math" charset="0"/>
                          </a:rPr>
                          <m:t>𝑃𝑅</m:t>
                        </m:r>
                      </m:num>
                      <m:den>
                        <m:r>
                          <a:rPr lang="fr-CH" b="0" i="1" smtClean="0">
                            <a:latin typeface="Cambria Math" charset="0"/>
                          </a:rPr>
                          <m:t>(</m:t>
                        </m:r>
                        <m:sSup>
                          <m:sSupPr>
                            <m:ctrlPr>
                              <a:rPr lang="fr-CH" i="1">
                                <a:latin typeface="Cambria Math" panose="02040503050406030204" pitchFamily="18" charset="0"/>
                              </a:rPr>
                            </m:ctrlPr>
                          </m:sSupPr>
                          <m:e>
                            <m:r>
                              <a:rPr lang="fr-CH" i="1">
                                <a:latin typeface="Cambria Math" charset="0"/>
                                <a:ea typeface="Cambria Math" charset="0"/>
                                <a:cs typeface="Cambria Math" charset="0"/>
                              </a:rPr>
                              <m:t>𝛽</m:t>
                            </m:r>
                          </m:e>
                          <m:sup>
                            <m:r>
                              <a:rPr lang="fr-CH" i="1">
                                <a:latin typeface="Cambria Math" charset="0"/>
                              </a:rPr>
                              <m:t>2</m:t>
                            </m:r>
                          </m:sup>
                        </m:sSup>
                        <m:r>
                          <a:rPr lang="fr-CH" b="0" i="1" smtClean="0">
                            <a:latin typeface="Cambria Math" charset="0"/>
                          </a:rPr>
                          <m:t>𝑃</m:t>
                        </m:r>
                        <m:r>
                          <a:rPr lang="fr-CH" b="0" i="1" smtClean="0">
                            <a:latin typeface="Cambria Math" charset="0"/>
                          </a:rPr>
                          <m:t>+</m:t>
                        </m:r>
                        <m:r>
                          <a:rPr lang="fr-CH" b="0" i="1" smtClean="0">
                            <a:latin typeface="Cambria Math" charset="0"/>
                          </a:rPr>
                          <m:t>𝑅</m:t>
                        </m:r>
                        <m:r>
                          <a:rPr lang="fr-CH" b="0" i="1" smtClean="0">
                            <a:latin typeface="Cambria Math" charset="0"/>
                          </a:rPr>
                          <m:t>)</m:t>
                        </m:r>
                      </m:den>
                    </m:f>
                  </m:oMath>
                </a14:m>
                <a:endParaRPr lang="en-GB" dirty="0"/>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834" t="-157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Object 5"/>
          <p:cNvGraphicFramePr>
            <a:graphicFrameLocks noChangeAspect="1"/>
          </p:cNvGraphicFramePr>
          <p:nvPr>
            <p:extLst>
              <p:ext uri="{D42A27DB-BD31-4B8C-83A1-F6EECF244321}">
                <p14:modId xmlns:p14="http://schemas.microsoft.com/office/powerpoint/2010/main" val="1178999432"/>
              </p:ext>
            </p:extLst>
          </p:nvPr>
        </p:nvGraphicFramePr>
        <p:xfrm>
          <a:off x="4788024" y="2852936"/>
          <a:ext cx="1898650" cy="863600"/>
        </p:xfrm>
        <a:graphic>
          <a:graphicData uri="http://schemas.openxmlformats.org/presentationml/2006/ole">
            <mc:AlternateContent xmlns:mc="http://schemas.openxmlformats.org/markup-compatibility/2006">
              <mc:Choice xmlns:v="urn:schemas-microsoft-com:vml" Requires="v">
                <p:oleObj spid="_x0000_s539797" name="Equation" r:id="rId5" imgW="863600" imgH="393700" progId="Equation.3">
                  <p:embed/>
                </p:oleObj>
              </mc:Choice>
              <mc:Fallback>
                <p:oleObj name="Equation" r:id="rId5" imgW="863600" imgH="393700" progId="Equation.3">
                  <p:embed/>
                  <p:pic>
                    <p:nvPicPr>
                      <p:cNvPr id="0" name=""/>
                      <p:cNvPicPr/>
                      <p:nvPr/>
                    </p:nvPicPr>
                    <p:blipFill>
                      <a:blip r:embed="rId6"/>
                      <a:stretch>
                        <a:fillRect/>
                      </a:stretch>
                    </p:blipFill>
                    <p:spPr>
                      <a:xfrm>
                        <a:off x="4788024" y="2852936"/>
                        <a:ext cx="1898650" cy="863600"/>
                      </a:xfrm>
                      <a:prstGeom prst="rect">
                        <a:avLst/>
                      </a:prstGeom>
                    </p:spPr>
                  </p:pic>
                </p:oleObj>
              </mc:Fallback>
            </mc:AlternateContent>
          </a:graphicData>
        </a:graphic>
      </p:graphicFrame>
    </p:spTree>
    <p:extLst>
      <p:ext uri="{BB962C8B-B14F-4D97-AF65-F5344CB8AC3E}">
        <p14:creationId xmlns:p14="http://schemas.microsoft.com/office/powerpoint/2010/main" val="2103183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F-Score: Example (beta = 1)</a:t>
            </a:r>
          </a:p>
        </p:txBody>
      </p:sp>
      <p:sp>
        <p:nvSpPr>
          <p:cNvPr id="3" name="Content Placeholder 2"/>
          <p:cNvSpPr>
            <a:spLocks noGrp="1"/>
          </p:cNvSpPr>
          <p:nvPr>
            <p:ph idx="1"/>
          </p:nvPr>
        </p:nvSpPr>
        <p:spPr>
          <a:xfrm>
            <a:off x="179388" y="1340768"/>
            <a:ext cx="8305800"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=2*(0.69*0.9)/(0.69+0.9)    F</a:t>
            </a:r>
            <a:r>
              <a:rPr lang="en-GB" sz="2800" baseline="-25000" dirty="0">
                <a:solidFill>
                  <a:srgbClr val="000000"/>
                </a:solidFill>
              </a:rPr>
              <a:t>2</a:t>
            </a:r>
            <a:r>
              <a:rPr lang="en-GB" sz="2800" dirty="0">
                <a:solidFill>
                  <a:srgbClr val="000000"/>
                </a:solidFill>
              </a:rPr>
              <a:t>=2*(0.8*0.8)/(0.8+0.8)</a:t>
            </a:r>
          </a:p>
          <a:p>
            <a:r>
              <a:rPr lang="en-GB" sz="2800" dirty="0">
                <a:solidFill>
                  <a:srgbClr val="000000"/>
                </a:solidFill>
              </a:rPr>
              <a:t>    = 0.78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251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572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251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234017" y="5445224"/>
            <a:ext cx="3909869" cy="523220"/>
          </a:xfrm>
          <a:prstGeom prst="rect">
            <a:avLst/>
          </a:prstGeom>
          <a:noFill/>
        </p:spPr>
        <p:txBody>
          <a:bodyPr wrap="none" rtlCol="0">
            <a:spAutoFit/>
          </a:bodyPr>
          <a:lstStyle/>
          <a:p>
            <a:pPr algn="l"/>
            <a:r>
              <a:rPr lang="en-GB" sz="2800" dirty="0">
                <a:solidFill>
                  <a:srgbClr val="000000"/>
                </a:solidFill>
                <a:latin typeface="Calibri"/>
                <a:cs typeface="Calibri"/>
              </a:rPr>
              <a:t>F=2*(0.5*1)/(0.5+1)=0.66 </a:t>
            </a:r>
          </a:p>
        </p:txBody>
      </p:sp>
    </p:spTree>
    <p:extLst>
      <p:ext uri="{BB962C8B-B14F-4D97-AF65-F5344CB8AC3E}">
        <p14:creationId xmlns:p14="http://schemas.microsoft.com/office/powerpoint/2010/main" val="1544156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F-beta-Score: Example (beta = 2)</a:t>
            </a:r>
          </a:p>
        </p:txBody>
      </p:sp>
      <p:sp>
        <p:nvSpPr>
          <p:cNvPr id="3" name="Content Placeholder 2"/>
          <p:cNvSpPr>
            <a:spLocks noGrp="1"/>
          </p:cNvSpPr>
          <p:nvPr>
            <p:ph idx="1"/>
          </p:nvPr>
        </p:nvSpPr>
        <p:spPr>
          <a:xfrm>
            <a:off x="179388" y="1340768"/>
            <a:ext cx="8713092" cy="5029200"/>
          </a:xfrm>
        </p:spPr>
        <p:txBody>
          <a:bodyPr/>
          <a:lstStyle/>
          <a:p>
            <a:endParaRPr lang="en-GB" dirty="0">
              <a:solidFill>
                <a:srgbClr val="000000"/>
              </a:solidFill>
            </a:endParaRPr>
          </a:p>
          <a:p>
            <a:endParaRPr lang="en-GB" dirty="0">
              <a:solidFill>
                <a:srgbClr val="000000"/>
              </a:solidFill>
            </a:endParaRPr>
          </a:p>
          <a:p>
            <a:endParaRPr lang="en-GB" dirty="0">
              <a:solidFill>
                <a:srgbClr val="000000"/>
              </a:solidFill>
            </a:endParaRPr>
          </a:p>
          <a:p>
            <a:r>
              <a:rPr lang="en-GB" sz="2800" dirty="0">
                <a:solidFill>
                  <a:srgbClr val="000000"/>
                </a:solidFill>
              </a:rPr>
              <a:t>F</a:t>
            </a:r>
            <a:r>
              <a:rPr lang="en-GB" sz="2800" baseline="-25000" dirty="0">
                <a:solidFill>
                  <a:srgbClr val="000000"/>
                </a:solidFill>
              </a:rPr>
              <a:t>1</a:t>
            </a:r>
            <a:r>
              <a:rPr lang="en-GB" sz="2800" dirty="0">
                <a:solidFill>
                  <a:srgbClr val="000000"/>
                </a:solidFill>
              </a:rPr>
              <a:t>=5*(0.69*0.9)/(4*0.69+0.9)   F</a:t>
            </a:r>
            <a:r>
              <a:rPr lang="en-GB" sz="2800" baseline="-25000" dirty="0">
                <a:solidFill>
                  <a:srgbClr val="000000"/>
                </a:solidFill>
              </a:rPr>
              <a:t>2</a:t>
            </a:r>
            <a:r>
              <a:rPr lang="en-GB" sz="2800" dirty="0">
                <a:solidFill>
                  <a:srgbClr val="000000"/>
                </a:solidFill>
              </a:rPr>
              <a:t>=5*(0.8*0.8)/(4*0.8+0.8)</a:t>
            </a:r>
          </a:p>
          <a:p>
            <a:r>
              <a:rPr lang="en-GB" sz="2800" dirty="0">
                <a:solidFill>
                  <a:srgbClr val="000000"/>
                </a:solidFill>
              </a:rPr>
              <a:t>    = 0.84			           =0.8</a:t>
            </a:r>
            <a:endParaRPr lang="en-GB" baseline="-250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12" name="Table 11"/>
          <p:cNvGraphicFramePr>
            <a:graphicFrameLocks noGrp="1"/>
          </p:cNvGraphicFramePr>
          <p:nvPr>
            <p:extLst/>
          </p:nvPr>
        </p:nvGraphicFramePr>
        <p:xfrm>
          <a:off x="25152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1</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20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30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4572000" y="1556792"/>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Classifier 2</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nvPr>
        </p:nvGraphicFramePr>
        <p:xfrm>
          <a:off x="251520" y="4656038"/>
          <a:ext cx="3960440" cy="1483360"/>
        </p:xfrm>
        <a:graphic>
          <a:graphicData uri="http://schemas.openxmlformats.org/drawingml/2006/table">
            <a:tbl>
              <a:tblPr firstRow="1" bandRow="1">
                <a:tableStyleId>{2D5ABB26-0587-4C30-8999-92F81FD0307C}</a:tableStyleId>
              </a:tblPr>
              <a:tblGrid>
                <a:gridCol w="1337291">
                  <a:extLst>
                    <a:ext uri="{9D8B030D-6E8A-4147-A177-3AD203B41FA5}">
                      <a16:colId xmlns:a16="http://schemas.microsoft.com/office/drawing/2014/main" val="20000"/>
                    </a:ext>
                  </a:extLst>
                </a:gridCol>
                <a:gridCol w="822949">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tblGrid>
              <a:tr h="370840">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alibri"/>
                          <a:ea typeface="+mn-ea"/>
                          <a:cs typeface="Calibri"/>
                        </a:rPr>
                        <a:t>Everybody has cancer</a:t>
                      </a:r>
                    </a:p>
                  </a:txBody>
                  <a:tcPr anchor="ct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rowSpan="2" hMerge="1">
                  <a:txBody>
                    <a:bodyPr/>
                    <a:lstStyle/>
                    <a:p>
                      <a:pPr algn="ctr"/>
                      <a:endParaRPr lang="en-GB" sz="1800" b="1" dirty="0">
                        <a:latin typeface="Calibri"/>
                        <a:cs typeface="Calibri"/>
                      </a:endParaRPr>
                    </a:p>
                  </a:txBody>
                  <a:tcPr anchor="ctr">
                    <a:lnR w="12700" cap="flat" cmpd="sng" algn="ctr">
                      <a:solidFill>
                        <a:scrgbClr r="0" g="0" b="0"/>
                      </a:solidFill>
                      <a:prstDash val="solid"/>
                      <a:round/>
                      <a:headEnd type="none" w="med" len="med"/>
                      <a:tailEnd type="none" w="med" len="med"/>
                    </a:lnR>
                  </a:tcPr>
                </a:tc>
                <a:tc gridSpan="2">
                  <a:txBody>
                    <a:bodyPr/>
                    <a:lstStyle/>
                    <a:p>
                      <a:pPr algn="ctr"/>
                      <a:r>
                        <a:rPr lang="en-GB" sz="1800" b="1" dirty="0">
                          <a:latin typeface="Calibri"/>
                          <a:cs typeface="Calibri"/>
                        </a:rPr>
                        <a:t>Class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GB" dirty="0">
                        <a:latin typeface="Calibri"/>
                        <a:cs typeface="Calibri"/>
                      </a:endParaRPr>
                    </a:p>
                  </a:txBody>
                  <a:tcPr/>
                </a:tc>
                <a:extLst>
                  <a:ext uri="{0D108BD9-81ED-4DB2-BD59-A6C34878D82A}">
                    <a16:rowId xmlns:a16="http://schemas.microsoft.com/office/drawing/2014/main" val="10000"/>
                  </a:ext>
                </a:extLst>
              </a:tr>
              <a:tr h="370840">
                <a:tc gridSpan="2" vMerge="1">
                  <a:txBody>
                    <a:bodyPr/>
                    <a:lstStyle/>
                    <a:p>
                      <a:pPr algn="ctr"/>
                      <a:endParaRPr lang="en-GB" sz="1400" b="1" dirty="0">
                        <a:latin typeface="Calibri"/>
                        <a:cs typeface="Calibri"/>
                      </a:endParaRPr>
                    </a:p>
                  </a:txBody>
                  <a:tcPr anchor="ctr">
                    <a:lnB w="12700" cap="flat" cmpd="sng" algn="ctr">
                      <a:solidFill>
                        <a:scrgbClr r="0" g="0" b="0"/>
                      </a:solidFill>
                      <a:prstDash val="solid"/>
                      <a:round/>
                      <a:headEnd type="none" w="med" len="med"/>
                      <a:tailEnd type="none" w="med" len="med"/>
                    </a:lnB>
                  </a:tcPr>
                </a:tc>
                <a:tc hMerge="1" vMerge="1">
                  <a:txBody>
                    <a:bodyPr/>
                    <a:lstStyle/>
                    <a:p>
                      <a:pPr algn="ctr"/>
                      <a:endParaRPr lang="en-GB" sz="1400" dirty="0">
                        <a:latin typeface="Calibri"/>
                        <a:cs typeface="Calibri"/>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kumimoji="0" lang="en-GB" sz="1800" b="1" i="0" u="none" strike="noStrike" kern="1200" cap="none" spc="0" normalizeH="0" baseline="0" noProof="0" dirty="0">
                          <a:ln>
                            <a:noFill/>
                          </a:ln>
                          <a:solidFill>
                            <a:srgbClr val="000000"/>
                          </a:solidFill>
                          <a:effectLst/>
                          <a:uLnTx/>
                          <a:uFillTx/>
                          <a:latin typeface="Calibri"/>
                          <a:ea typeface="+mn-ea"/>
                          <a:cs typeface="Calibri"/>
                        </a:rPr>
                        <a:t>Classified</a:t>
                      </a:r>
                      <a:endParaRPr lang="en-GB" sz="1400" b="1" dirty="0">
                        <a:latin typeface="Calibri"/>
                        <a:cs typeface="Calibri"/>
                      </a:endParaRPr>
                    </a:p>
                  </a:txBody>
                  <a:tcPr anchor="ct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tc>
                  <a:txBody>
                    <a:bodyPr/>
                    <a:lstStyle/>
                    <a:p>
                      <a:pPr algn="ctr"/>
                      <a:r>
                        <a:rPr lang="en-GB" sz="1400" dirty="0">
                          <a:latin typeface="Calibri"/>
                          <a:cs typeface="Calibri"/>
                        </a:rPr>
                        <a:t>50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370840">
                <a:tc vMerge="1">
                  <a:txBody>
                    <a:bodyPr/>
                    <a:lstStyle/>
                    <a:p>
                      <a:pPr algn="ctr"/>
                      <a:endParaRPr lang="en-GB" b="1" dirty="0">
                        <a:latin typeface="Calibri"/>
                        <a:cs typeface="Calibri"/>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latin typeface="Calibri"/>
                          <a:cs typeface="Calibri"/>
                        </a:rPr>
                        <a:t>¬Cancer</a:t>
                      </a: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r>
                        <a:rPr lang="en-GB" sz="1400" dirty="0">
                          <a:latin typeface="Calibri"/>
                          <a:cs typeface="Calibri"/>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bl>
          </a:graphicData>
        </a:graphic>
      </p:graphicFrame>
      <p:sp>
        <p:nvSpPr>
          <p:cNvPr id="19" name="TextBox 18"/>
          <p:cNvSpPr txBox="1"/>
          <p:nvPr/>
        </p:nvSpPr>
        <p:spPr>
          <a:xfrm>
            <a:off x="4234017" y="5445224"/>
            <a:ext cx="4368504" cy="523220"/>
          </a:xfrm>
          <a:prstGeom prst="rect">
            <a:avLst/>
          </a:prstGeom>
          <a:noFill/>
        </p:spPr>
        <p:txBody>
          <a:bodyPr wrap="none" rtlCol="0">
            <a:spAutoFit/>
          </a:bodyPr>
          <a:lstStyle/>
          <a:p>
            <a:pPr algn="l"/>
            <a:r>
              <a:rPr lang="en-GB" sz="2800" dirty="0">
                <a:solidFill>
                  <a:srgbClr val="000000"/>
                </a:solidFill>
                <a:latin typeface="Calibri"/>
                <a:cs typeface="Calibri"/>
              </a:rPr>
              <a:t>F=5*(0.5*1)/(4*0.5+1)=0.83 </a:t>
            </a:r>
          </a:p>
        </p:txBody>
      </p:sp>
    </p:spTree>
    <p:extLst>
      <p:ext uri="{BB962C8B-B14F-4D97-AF65-F5344CB8AC3E}">
        <p14:creationId xmlns:p14="http://schemas.microsoft.com/office/powerpoint/2010/main" val="1089481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Considering Cost</a:t>
            </a:r>
          </a:p>
        </p:txBody>
      </p:sp>
      <p:sp>
        <p:nvSpPr>
          <p:cNvPr id="3" name="Content Placeholder 2"/>
          <p:cNvSpPr>
            <a:spLocks noGrp="1"/>
          </p:cNvSpPr>
          <p:nvPr>
            <p:ph idx="1"/>
          </p:nvPr>
        </p:nvSpPr>
        <p:spPr/>
        <p:txBody>
          <a:bodyPr/>
          <a:lstStyle/>
          <a:p>
            <a:r>
              <a:rPr lang="en-US" sz="2800" dirty="0"/>
              <a:t>The “cow case”</a:t>
            </a:r>
          </a:p>
          <a:p>
            <a:pPr marL="1200150" lvl="1" indent="-457200"/>
            <a:r>
              <a:rPr lang="en-US" sz="2400" dirty="0"/>
              <a:t>Predict when cows are “in heat”</a:t>
            </a:r>
          </a:p>
          <a:p>
            <a:pPr marL="1200150" lvl="1" indent="-457200"/>
            <a:r>
              <a:rPr lang="en-US" sz="2400" dirty="0"/>
              <a:t>Important for fertilization</a:t>
            </a:r>
          </a:p>
          <a:p>
            <a:pPr marL="1200150" lvl="1" indent="-457200"/>
            <a:r>
              <a:rPr lang="en-US" sz="2400" dirty="0"/>
              <a:t>Observe different body parameters</a:t>
            </a:r>
          </a:p>
          <a:p>
            <a:pPr marL="1200150" lvl="1" indent="-457200"/>
            <a:r>
              <a:rPr lang="en-US" sz="2400" dirty="0"/>
              <a:t>Predictor: never (correct 97% of the time!)</a:t>
            </a:r>
          </a:p>
          <a:p>
            <a:r>
              <a:rPr lang="en-US" sz="2800" dirty="0"/>
              <a:t>Solution: analyze different types of errors separately and associate (financial) cost and benefits</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Group 27"/>
          <p:cNvGraphicFramePr>
            <a:graphicFrameLocks/>
          </p:cNvGraphicFramePr>
          <p:nvPr>
            <p:extLst>
              <p:ext uri="{D42A27DB-BD31-4B8C-83A1-F6EECF244321}">
                <p14:modId xmlns:p14="http://schemas.microsoft.com/office/powerpoint/2010/main" val="1804610313"/>
              </p:ext>
            </p:extLst>
          </p:nvPr>
        </p:nvGraphicFramePr>
        <p:xfrm>
          <a:off x="2915816" y="4867872"/>
          <a:ext cx="4076700" cy="1502766"/>
        </p:xfrm>
        <a:graphic>
          <a:graphicData uri="http://schemas.openxmlformats.org/drawingml/2006/table">
            <a:tbl>
              <a:tblPr/>
              <a:tblGrid>
                <a:gridCol w="647700">
                  <a:extLst>
                    <a:ext uri="{9D8B030D-6E8A-4147-A177-3AD203B41FA5}">
                      <a16:colId xmlns:a16="http://schemas.microsoft.com/office/drawing/2014/main" val="20000"/>
                    </a:ext>
                  </a:extLst>
                </a:gridCol>
                <a:gridCol w="1584325">
                  <a:extLst>
                    <a:ext uri="{9D8B030D-6E8A-4147-A177-3AD203B41FA5}">
                      <a16:colId xmlns:a16="http://schemas.microsoft.com/office/drawing/2014/main" val="20001"/>
                    </a:ext>
                  </a:extLst>
                </a:gridCol>
                <a:gridCol w="1844675">
                  <a:extLst>
                    <a:ext uri="{9D8B030D-6E8A-4147-A177-3AD203B41FA5}">
                      <a16:colId xmlns:a16="http://schemas.microsoft.com/office/drawing/2014/main" val="20002"/>
                    </a:ext>
                  </a:extLst>
                </a:gridCol>
              </a:tblGrid>
              <a:tr h="4226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a:ln>
                          <a:noFill/>
                        </a:ln>
                        <a:solidFill>
                          <a:schemeClr val="tx1"/>
                        </a:solidFill>
                        <a:effectLst/>
                        <a:latin typeface="Calibri" charset="0"/>
                        <a:ea typeface="Calibri" charset="0"/>
                        <a:cs typeface="Calibri"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Calibri" charset="0"/>
                          <a:cs typeface="Calibri" charset="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606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Calibri" charset="0"/>
                          <a:cs typeface="Calibri" charset="0"/>
                        </a:rPr>
                        <a:t>yes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True positive: 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False negative: -30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0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Calibri" charset="0"/>
                          <a:ea typeface="Calibri" charset="0"/>
                          <a:cs typeface="Calibri" charset="0"/>
                        </a:rPr>
                        <a:t>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False positive: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alibri" charset="0"/>
                          <a:ea typeface="Calibri" charset="0"/>
                          <a:cs typeface="Calibri" charset="0"/>
                        </a:rPr>
                        <a:t>True negative: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Rectangle 29"/>
          <p:cNvSpPr>
            <a:spLocks noChangeArrowheads="1"/>
          </p:cNvSpPr>
          <p:nvPr/>
        </p:nvSpPr>
        <p:spPr bwMode="auto">
          <a:xfrm>
            <a:off x="4305300" y="4498540"/>
            <a:ext cx="1573957" cy="369332"/>
          </a:xfrm>
          <a:prstGeom prst="rect">
            <a:avLst/>
          </a:prstGeom>
          <a:noFill/>
          <a:ln w="9525" algn="ctr">
            <a:noFill/>
            <a:miter lim="800000"/>
            <a:headEnd/>
            <a:tailEnd/>
          </a:ln>
        </p:spPr>
        <p:txBody>
          <a:bodyPr wrap="none">
            <a:spAutoFit/>
          </a:bodyPr>
          <a:lstStyle/>
          <a:p>
            <a:r>
              <a:rPr lang="en-US" sz="1800">
                <a:solidFill>
                  <a:schemeClr val="tx1"/>
                </a:solidFill>
                <a:latin typeface="Calibri" charset="0"/>
                <a:ea typeface="Calibri" charset="0"/>
                <a:cs typeface="Calibri" charset="0"/>
              </a:rPr>
              <a:t>Predicted class</a:t>
            </a:r>
          </a:p>
        </p:txBody>
      </p:sp>
      <p:sp>
        <p:nvSpPr>
          <p:cNvPr id="7" name="Rectangle 30"/>
          <p:cNvSpPr>
            <a:spLocks noChangeArrowheads="1"/>
          </p:cNvSpPr>
          <p:nvPr/>
        </p:nvSpPr>
        <p:spPr bwMode="auto">
          <a:xfrm>
            <a:off x="1644314" y="5619255"/>
            <a:ext cx="1271502" cy="369332"/>
          </a:xfrm>
          <a:prstGeom prst="rect">
            <a:avLst/>
          </a:prstGeom>
          <a:noFill/>
          <a:ln w="9525" algn="ctr">
            <a:noFill/>
            <a:miter lim="800000"/>
            <a:headEnd/>
            <a:tailEnd/>
          </a:ln>
        </p:spPr>
        <p:txBody>
          <a:bodyPr wrap="none">
            <a:spAutoFit/>
          </a:bodyPr>
          <a:lstStyle/>
          <a:p>
            <a:r>
              <a:rPr lang="en-US" sz="1800">
                <a:solidFill>
                  <a:schemeClr val="tx1"/>
                </a:solidFill>
                <a:latin typeface="Calibri" charset="0"/>
                <a:ea typeface="Calibri" charset="0"/>
                <a:cs typeface="Calibri" charset="0"/>
              </a:rPr>
              <a:t>Actual class</a:t>
            </a:r>
          </a:p>
        </p:txBody>
      </p:sp>
    </p:spTree>
    <p:extLst>
      <p:ext uri="{BB962C8B-B14F-4D97-AF65-F5344CB8AC3E}">
        <p14:creationId xmlns:p14="http://schemas.microsoft.com/office/powerpoint/2010/main" val="1730176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Model Selection</a:t>
            </a:r>
          </a:p>
        </p:txBody>
      </p:sp>
      <p:sp>
        <p:nvSpPr>
          <p:cNvPr id="3" name="Content Placeholder 2"/>
          <p:cNvSpPr>
            <a:spLocks noGrp="1"/>
          </p:cNvSpPr>
          <p:nvPr>
            <p:ph idx="1"/>
          </p:nvPr>
        </p:nvSpPr>
        <p:spPr/>
        <p:txBody>
          <a:bodyPr/>
          <a:lstStyle/>
          <a:p>
            <a:r>
              <a:rPr lang="en-GB" sz="2800" dirty="0"/>
              <a:t>Usually a classifier has some parameters to be tuned</a:t>
            </a:r>
          </a:p>
          <a:p>
            <a:pPr marL="1200150" lvl="1" indent="-457200">
              <a:buFont typeface="Lucida Grande"/>
              <a:buChar char="-"/>
            </a:pPr>
            <a:r>
              <a:rPr lang="en-GB" sz="2400" dirty="0"/>
              <a:t>Sampling strategy</a:t>
            </a:r>
          </a:p>
          <a:p>
            <a:pPr marL="1200150" lvl="1" indent="-457200">
              <a:buFont typeface="Lucida Grande"/>
              <a:buChar char="-"/>
            </a:pPr>
            <a:r>
              <a:rPr lang="en-GB" sz="2400" dirty="0"/>
              <a:t>Regularisation factor</a:t>
            </a:r>
          </a:p>
          <a:p>
            <a:pPr marL="1200150" lvl="1" indent="-457200">
              <a:buFont typeface="Lucida Grande"/>
              <a:buChar char="-"/>
            </a:pPr>
            <a:r>
              <a:rPr lang="en-GB" sz="2400" dirty="0"/>
              <a:t>Threshold</a:t>
            </a:r>
          </a:p>
          <a:p>
            <a:pPr marL="1200150" lvl="1" indent="-457200">
              <a:buFont typeface="Lucida Grande"/>
              <a:buChar char="-"/>
            </a:pPr>
            <a:r>
              <a:rPr lang="en-GB" sz="2400" dirty="0"/>
              <a:t>Distance function</a:t>
            </a:r>
          </a:p>
          <a:p>
            <a:pPr marL="1200150" lvl="1" indent="-457200">
              <a:buFont typeface="Lucida Grande"/>
              <a:buChar char="-"/>
            </a:pPr>
            <a:r>
              <a:rPr lang="en-GB" sz="2400" dirty="0"/>
              <a:t>Number of neighbours</a:t>
            </a:r>
          </a:p>
          <a:p>
            <a:endParaRPr lang="en-GB" sz="2800" dirty="0"/>
          </a:p>
          <a:p>
            <a:r>
              <a:rPr lang="en-GB" sz="2800" b="1" dirty="0"/>
              <a:t>Model Selection</a:t>
            </a:r>
            <a:r>
              <a:rPr lang="en-GB" sz="2800" dirty="0"/>
              <a:t>: Estimating performances of different models to select the best one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63610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1259632" y="2207884"/>
            <a:ext cx="2880320" cy="72008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rPr>
              <a:t>Training data</a:t>
            </a:r>
          </a:p>
        </p:txBody>
      </p:sp>
      <p:sp>
        <p:nvSpPr>
          <p:cNvPr id="7" name="Rectangle 6"/>
          <p:cNvSpPr/>
          <p:nvPr/>
        </p:nvSpPr>
        <p:spPr bwMode="auto">
          <a:xfrm>
            <a:off x="5730478" y="2207884"/>
            <a:ext cx="1584176" cy="720080"/>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accent2">
                    <a:lumMod val="50000"/>
                  </a:schemeClr>
                </a:solidFill>
                <a:effectLst/>
                <a:latin typeface="Calibri" charset="0"/>
                <a:ea typeface="Calibri" charset="0"/>
                <a:cs typeface="Calibri" charset="0"/>
              </a:rPr>
              <a:t>Test data</a:t>
            </a:r>
            <a:endPar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endParaRPr>
          </a:p>
        </p:txBody>
      </p:sp>
      <p:cxnSp>
        <p:nvCxnSpPr>
          <p:cNvPr id="9" name="Curved Connector 8"/>
          <p:cNvCxnSpPr>
            <a:stCxn id="6" idx="2"/>
            <a:endCxn id="7" idx="2"/>
          </p:cNvCxnSpPr>
          <p:nvPr/>
        </p:nvCxnSpPr>
        <p:spPr bwMode="auto">
          <a:xfrm rot="16200000" flipH="1">
            <a:off x="4611179" y="1016577"/>
            <a:ext cx="12700" cy="3822774"/>
          </a:xfrm>
          <a:prstGeom prst="curvedConnector3">
            <a:avLst>
              <a:gd name="adj1" fmla="val 12760000"/>
            </a:avLst>
          </a:prstGeom>
          <a:solidFill>
            <a:schemeClr val="accent1"/>
          </a:solidFill>
          <a:ln w="9525" cap="flat" cmpd="sng" algn="ctr">
            <a:solidFill>
              <a:schemeClr val="tx1"/>
            </a:solidFill>
            <a:prstDash val="solid"/>
            <a:round/>
            <a:headEnd type="triangle"/>
            <a:tailEnd type="triangle"/>
          </a:ln>
          <a:effectLst/>
        </p:spPr>
      </p:cxnSp>
      <p:sp>
        <p:nvSpPr>
          <p:cNvPr id="10" name="TextBox 9"/>
          <p:cNvSpPr txBox="1"/>
          <p:nvPr/>
        </p:nvSpPr>
        <p:spPr>
          <a:xfrm>
            <a:off x="5452691" y="4298816"/>
            <a:ext cx="2152449" cy="400110"/>
          </a:xfrm>
          <a:prstGeom prst="rect">
            <a:avLst/>
          </a:prstGeom>
          <a:noFill/>
        </p:spPr>
        <p:txBody>
          <a:bodyPr wrap="none" rtlCol="0">
            <a:spAutoFit/>
          </a:bodyPr>
          <a:lstStyle/>
          <a:p>
            <a:r>
              <a:rPr lang="en-US" sz="2000" dirty="0">
                <a:latin typeface="Calibri" charset="0"/>
                <a:ea typeface="Calibri" charset="0"/>
                <a:cs typeface="Calibri" charset="0"/>
              </a:rPr>
              <a:t>Model Assessment</a:t>
            </a:r>
          </a:p>
        </p:txBody>
      </p:sp>
      <p:sp>
        <p:nvSpPr>
          <p:cNvPr id="11" name="Rectangle 10"/>
          <p:cNvSpPr/>
          <p:nvPr/>
        </p:nvSpPr>
        <p:spPr bwMode="auto">
          <a:xfrm>
            <a:off x="4146302" y="2207884"/>
            <a:ext cx="1584176" cy="72008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accent2">
                    <a:lumMod val="50000"/>
                  </a:schemeClr>
                </a:solidFill>
                <a:effectLst/>
                <a:latin typeface="Calibri" charset="0"/>
                <a:ea typeface="Calibri" charset="0"/>
                <a:cs typeface="Calibri" charset="0"/>
              </a:rPr>
              <a:t>Validation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accent2">
                    <a:lumMod val="50000"/>
                  </a:schemeClr>
                </a:solidFill>
                <a:effectLst/>
                <a:latin typeface="Calibri" charset="0"/>
                <a:ea typeface="Calibri" charset="0"/>
                <a:cs typeface="Calibri" charset="0"/>
              </a:rPr>
              <a:t>data</a:t>
            </a:r>
          </a:p>
        </p:txBody>
      </p:sp>
      <p:cxnSp>
        <p:nvCxnSpPr>
          <p:cNvPr id="21" name="Curved Connector 20"/>
          <p:cNvCxnSpPr>
            <a:stCxn id="6" idx="2"/>
            <a:endCxn id="11" idx="2"/>
          </p:cNvCxnSpPr>
          <p:nvPr/>
        </p:nvCxnSpPr>
        <p:spPr bwMode="auto">
          <a:xfrm rot="16200000" flipH="1">
            <a:off x="3819091" y="1808665"/>
            <a:ext cx="12700" cy="2238598"/>
          </a:xfrm>
          <a:prstGeom prst="curvedConnector3">
            <a:avLst>
              <a:gd name="adj1" fmla="val 5880000"/>
            </a:avLst>
          </a:prstGeom>
          <a:solidFill>
            <a:schemeClr val="accent1"/>
          </a:solidFill>
          <a:ln w="9525" cap="flat" cmpd="sng" algn="ctr">
            <a:solidFill>
              <a:schemeClr val="tx1"/>
            </a:solidFill>
            <a:prstDash val="solid"/>
            <a:round/>
            <a:headEnd type="triangle"/>
            <a:tailEnd type="triangle"/>
          </a:ln>
          <a:effectLst/>
        </p:spPr>
      </p:cxnSp>
      <p:sp>
        <p:nvSpPr>
          <p:cNvPr id="26" name="TextBox 25"/>
          <p:cNvSpPr txBox="1"/>
          <p:nvPr/>
        </p:nvSpPr>
        <p:spPr>
          <a:xfrm>
            <a:off x="4305300" y="3516538"/>
            <a:ext cx="1877438" cy="400110"/>
          </a:xfrm>
          <a:prstGeom prst="rect">
            <a:avLst/>
          </a:prstGeom>
          <a:noFill/>
        </p:spPr>
        <p:txBody>
          <a:bodyPr wrap="none" rtlCol="0">
            <a:spAutoFit/>
          </a:bodyPr>
          <a:lstStyle/>
          <a:p>
            <a:r>
              <a:rPr lang="en-US" sz="2000" dirty="0">
                <a:latin typeface="Calibri" charset="0"/>
                <a:ea typeface="Calibri" charset="0"/>
                <a:cs typeface="Calibri" charset="0"/>
              </a:rPr>
              <a:t>Model Selection</a:t>
            </a:r>
          </a:p>
        </p:txBody>
      </p:sp>
    </p:spTree>
    <p:extLst>
      <p:ext uri="{BB962C8B-B14F-4D97-AF65-F5344CB8AC3E}">
        <p14:creationId xmlns:p14="http://schemas.microsoft.com/office/powerpoint/2010/main" val="1984162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Selection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r 5"/>
          <p:cNvSpPr/>
          <p:nvPr/>
        </p:nvSpPr>
        <p:spPr bwMode="auto">
          <a:xfrm>
            <a:off x="179512" y="2672916"/>
            <a:ext cx="288032" cy="288032"/>
          </a:xfrm>
          <a:prstGeom prst="flowChartOr">
            <a:avLst/>
          </a:prstGeom>
          <a:solidFill>
            <a:srgbClr val="7F7F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7" name="Process 6"/>
          <p:cNvSpPr/>
          <p:nvPr/>
        </p:nvSpPr>
        <p:spPr bwMode="auto">
          <a:xfrm>
            <a:off x="827584"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latin typeface="Calibri" charset="0"/>
                <a:ea typeface="Calibri" charset="0"/>
                <a:cs typeface="Calibri" charset="0"/>
              </a:rPr>
              <a:t>Split dataset into “training” and “validation”</a:t>
            </a:r>
            <a:endParaRPr kumimoji="0" lang="en-GB"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9" name="Straight Arrow Connector 8"/>
          <p:cNvCxnSpPr>
            <a:stCxn id="6" idx="6"/>
            <a:endCxn id="7" idx="1"/>
          </p:cNvCxnSpPr>
          <p:nvPr/>
        </p:nvCxnSpPr>
        <p:spPr bwMode="auto">
          <a:xfrm>
            <a:off x="467544" y="2816932"/>
            <a:ext cx="3600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Process 11"/>
          <p:cNvSpPr/>
          <p:nvPr/>
        </p:nvSpPr>
        <p:spPr bwMode="auto">
          <a:xfrm>
            <a:off x="6948264"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2"/>
                </a:solidFill>
                <a:effectLst/>
                <a:latin typeface="Calibri" charset="0"/>
                <a:ea typeface="Calibri" charset="0"/>
                <a:cs typeface="Calibri" charset="0"/>
              </a:rPr>
              <a:t>Evaluate classifier with validation set</a:t>
            </a:r>
          </a:p>
        </p:txBody>
      </p:sp>
      <p:sp>
        <p:nvSpPr>
          <p:cNvPr id="22" name="Process 21"/>
          <p:cNvSpPr/>
          <p:nvPr/>
        </p:nvSpPr>
        <p:spPr bwMode="auto">
          <a:xfrm>
            <a:off x="4860032"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latin typeface="Calibri" charset="0"/>
                <a:ea typeface="Calibri" charset="0"/>
                <a:cs typeface="Calibri" charset="0"/>
              </a:rPr>
              <a:t>Train classifier with training set</a:t>
            </a:r>
            <a:endParaRPr kumimoji="0" lang="en-GB" sz="1200" b="0" i="0" u="none" strike="noStrike" cap="none" normalizeH="0" baseline="0" dirty="0">
              <a:ln>
                <a:noFill/>
              </a:ln>
              <a:solidFill>
                <a:schemeClr val="tx2"/>
              </a:solidFill>
              <a:effectLst/>
              <a:latin typeface="Calibri" charset="0"/>
              <a:ea typeface="Calibri" charset="0"/>
              <a:cs typeface="Calibri" charset="0"/>
            </a:endParaRPr>
          </a:p>
        </p:txBody>
      </p:sp>
      <p:sp>
        <p:nvSpPr>
          <p:cNvPr id="34" name="Decision 33"/>
          <p:cNvSpPr/>
          <p:nvPr/>
        </p:nvSpPr>
        <p:spPr bwMode="auto">
          <a:xfrm>
            <a:off x="7200292" y="3861048"/>
            <a:ext cx="1152128" cy="648072"/>
          </a:xfrm>
          <a:prstGeom prst="flowChartDecision">
            <a:avLst/>
          </a:prstGeom>
          <a:solidFill>
            <a:srgbClr val="FFFF66">
              <a:alpha val="4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dirty="0">
              <a:ln>
                <a:noFill/>
              </a:ln>
              <a:solidFill>
                <a:schemeClr val="tx2"/>
              </a:solidFill>
              <a:effectLst/>
              <a:latin typeface="Calibri" charset="0"/>
              <a:ea typeface="Calibri" charset="0"/>
              <a:cs typeface="Calibri" charset="0"/>
            </a:endParaRPr>
          </a:p>
        </p:txBody>
      </p:sp>
      <p:sp>
        <p:nvSpPr>
          <p:cNvPr id="40" name="TextBox 39"/>
          <p:cNvSpPr txBox="1"/>
          <p:nvPr/>
        </p:nvSpPr>
        <p:spPr>
          <a:xfrm>
            <a:off x="7740352" y="3471391"/>
            <a:ext cx="1296144" cy="461665"/>
          </a:xfrm>
          <a:prstGeom prst="rect">
            <a:avLst/>
          </a:prstGeom>
          <a:noFill/>
        </p:spPr>
        <p:txBody>
          <a:bodyPr wrap="square" rtlCol="0">
            <a:spAutoFit/>
          </a:bodyPr>
          <a:lstStyle/>
          <a:p>
            <a:r>
              <a:rPr lang="en-GB" dirty="0">
                <a:latin typeface="Calibri" charset="0"/>
                <a:ea typeface="Calibri" charset="0"/>
                <a:cs typeface="Calibri" charset="0"/>
              </a:rPr>
              <a:t>Performance acceptable?</a:t>
            </a:r>
          </a:p>
        </p:txBody>
      </p:sp>
      <p:cxnSp>
        <p:nvCxnSpPr>
          <p:cNvPr id="42" name="Straight Arrow Connector 41"/>
          <p:cNvCxnSpPr>
            <a:stCxn id="34" idx="2"/>
            <a:endCxn id="32" idx="0"/>
          </p:cNvCxnSpPr>
          <p:nvPr/>
        </p:nvCxnSpPr>
        <p:spPr bwMode="auto">
          <a:xfrm>
            <a:off x="7776356" y="4509120"/>
            <a:ext cx="0"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TextBox 52"/>
          <p:cNvSpPr txBox="1"/>
          <p:nvPr/>
        </p:nvSpPr>
        <p:spPr>
          <a:xfrm>
            <a:off x="7596336" y="4509120"/>
            <a:ext cx="648072" cy="288032"/>
          </a:xfrm>
          <a:prstGeom prst="rect">
            <a:avLst/>
          </a:prstGeom>
          <a:noFill/>
        </p:spPr>
        <p:txBody>
          <a:bodyPr wrap="square" rtlCol="0">
            <a:spAutoFit/>
          </a:bodyPr>
          <a:lstStyle/>
          <a:p>
            <a:r>
              <a:rPr lang="en-GB" dirty="0">
                <a:latin typeface="Calibri" charset="0"/>
                <a:ea typeface="Calibri" charset="0"/>
                <a:cs typeface="Calibri" charset="0"/>
              </a:rPr>
              <a:t>Y</a:t>
            </a:r>
          </a:p>
        </p:txBody>
      </p:sp>
      <p:sp>
        <p:nvSpPr>
          <p:cNvPr id="54" name="TextBox 53"/>
          <p:cNvSpPr txBox="1"/>
          <p:nvPr/>
        </p:nvSpPr>
        <p:spPr>
          <a:xfrm>
            <a:off x="6732240" y="3861048"/>
            <a:ext cx="648072" cy="288032"/>
          </a:xfrm>
          <a:prstGeom prst="rect">
            <a:avLst/>
          </a:prstGeom>
          <a:noFill/>
        </p:spPr>
        <p:txBody>
          <a:bodyPr wrap="square" rtlCol="0">
            <a:spAutoFit/>
          </a:bodyPr>
          <a:lstStyle/>
          <a:p>
            <a:r>
              <a:rPr lang="en-GB" dirty="0">
                <a:latin typeface="Calibri" charset="0"/>
                <a:ea typeface="Calibri" charset="0"/>
                <a:cs typeface="Calibri" charset="0"/>
              </a:rPr>
              <a:t>N</a:t>
            </a:r>
          </a:p>
        </p:txBody>
      </p:sp>
      <p:cxnSp>
        <p:nvCxnSpPr>
          <p:cNvPr id="61" name="Straight Arrow Connector 60"/>
          <p:cNvCxnSpPr>
            <a:stCxn id="7" idx="3"/>
            <a:endCxn id="65" idx="1"/>
          </p:cNvCxnSpPr>
          <p:nvPr/>
        </p:nvCxnSpPr>
        <p:spPr bwMode="auto">
          <a:xfrm>
            <a:off x="2483768" y="2816932"/>
            <a:ext cx="3600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5" name="Process 64"/>
          <p:cNvSpPr/>
          <p:nvPr/>
        </p:nvSpPr>
        <p:spPr bwMode="auto">
          <a:xfrm>
            <a:off x="2843808" y="2492896"/>
            <a:ext cx="1656184" cy="648072"/>
          </a:xfrm>
          <a:prstGeom prst="flowChartProcess">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2"/>
                </a:solidFill>
                <a:effectLst/>
                <a:latin typeface="Calibri" charset="0"/>
                <a:ea typeface="Calibri" charset="0"/>
                <a:cs typeface="Calibri" charset="0"/>
              </a:rPr>
              <a:t>Set classifier parameters</a:t>
            </a:r>
          </a:p>
        </p:txBody>
      </p:sp>
      <p:sp>
        <p:nvSpPr>
          <p:cNvPr id="32" name="Summing Junction 31"/>
          <p:cNvSpPr/>
          <p:nvPr/>
        </p:nvSpPr>
        <p:spPr bwMode="auto">
          <a:xfrm>
            <a:off x="7632340" y="5229200"/>
            <a:ext cx="288032" cy="288032"/>
          </a:xfrm>
          <a:prstGeom prst="flowChartSummingJunction">
            <a:avLst/>
          </a:prstGeom>
          <a:solidFill>
            <a:srgbClr val="7F7F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cxnSp>
        <p:nvCxnSpPr>
          <p:cNvPr id="10" name="Elbow Connector 9"/>
          <p:cNvCxnSpPr>
            <a:stCxn id="34" idx="1"/>
            <a:endCxn id="65" idx="2"/>
          </p:cNvCxnSpPr>
          <p:nvPr/>
        </p:nvCxnSpPr>
        <p:spPr bwMode="auto">
          <a:xfrm rot="10800000">
            <a:off x="3671900" y="3140968"/>
            <a:ext cx="3528392" cy="1044116"/>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36" name="Straight Arrow Connector 35"/>
          <p:cNvCxnSpPr>
            <a:stCxn id="65" idx="3"/>
            <a:endCxn id="22" idx="1"/>
          </p:cNvCxnSpPr>
          <p:nvPr/>
        </p:nvCxnSpPr>
        <p:spPr bwMode="auto">
          <a:xfrm>
            <a:off x="4499992" y="2816932"/>
            <a:ext cx="3600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a:stCxn id="22" idx="3"/>
            <a:endCxn id="12" idx="1"/>
          </p:cNvCxnSpPr>
          <p:nvPr/>
        </p:nvCxnSpPr>
        <p:spPr bwMode="auto">
          <a:xfrm>
            <a:off x="6516216" y="2816932"/>
            <a:ext cx="43204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2" idx="2"/>
            <a:endCxn id="34" idx="0"/>
          </p:cNvCxnSpPr>
          <p:nvPr/>
        </p:nvCxnSpPr>
        <p:spPr bwMode="auto">
          <a:xfrm>
            <a:off x="7776356" y="3140968"/>
            <a:ext cx="0"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85339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Selection</a:t>
            </a:r>
          </a:p>
        </p:txBody>
      </p:sp>
      <p:pic>
        <p:nvPicPr>
          <p:cNvPr id="6" name="Content Placeholder 5"/>
          <p:cNvPicPr>
            <a:picLocks noGrp="1" noChangeAspect="1"/>
          </p:cNvPicPr>
          <p:nvPr>
            <p:ph idx="1"/>
          </p:nvPr>
        </p:nvPicPr>
        <p:blipFill>
          <a:blip r:embed="rId3"/>
          <a:srcRect l="-27605" r="-27605"/>
          <a:stretch>
            <a:fillRect/>
          </a:stretch>
        </p:blipFill>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p:cNvSpPr txBox="1"/>
          <p:nvPr/>
        </p:nvSpPr>
        <p:spPr>
          <a:xfrm>
            <a:off x="3563888" y="5805264"/>
            <a:ext cx="1872208" cy="307777"/>
          </a:xfrm>
          <a:prstGeom prst="rect">
            <a:avLst/>
          </a:prstGeom>
          <a:solidFill>
            <a:schemeClr val="bg1"/>
          </a:solidFill>
        </p:spPr>
        <p:txBody>
          <a:bodyPr wrap="square" rtlCol="0">
            <a:spAutoFit/>
          </a:bodyPr>
          <a:lstStyle/>
          <a:p>
            <a:r>
              <a:rPr lang="en-GB" sz="1400" b="1" dirty="0"/>
              <a:t>Parameter value</a:t>
            </a:r>
          </a:p>
        </p:txBody>
      </p:sp>
      <p:sp>
        <p:nvSpPr>
          <p:cNvPr id="8" name="TextBox 7"/>
          <p:cNvSpPr txBox="1"/>
          <p:nvPr/>
        </p:nvSpPr>
        <p:spPr>
          <a:xfrm rot="16200000">
            <a:off x="1125489" y="3275111"/>
            <a:ext cx="1872208" cy="307777"/>
          </a:xfrm>
          <a:prstGeom prst="rect">
            <a:avLst/>
          </a:prstGeom>
          <a:solidFill>
            <a:schemeClr val="bg1"/>
          </a:solidFill>
        </p:spPr>
        <p:txBody>
          <a:bodyPr wrap="square" rtlCol="0">
            <a:spAutoFit/>
          </a:bodyPr>
          <a:lstStyle/>
          <a:p>
            <a:r>
              <a:rPr lang="en-GB" sz="1400" b="1" dirty="0"/>
              <a:t>Loss function</a:t>
            </a:r>
          </a:p>
        </p:txBody>
      </p:sp>
      <p:sp>
        <p:nvSpPr>
          <p:cNvPr id="9" name="Oval 8"/>
          <p:cNvSpPr/>
          <p:nvPr/>
        </p:nvSpPr>
        <p:spPr bwMode="auto">
          <a:xfrm>
            <a:off x="4427984" y="5013176"/>
            <a:ext cx="432048" cy="43204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6233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Loss Function (Error Function)</a:t>
            </a:r>
          </a:p>
        </p:txBody>
      </p:sp>
      <p:sp>
        <p:nvSpPr>
          <p:cNvPr id="3" name="Content Placeholder 2"/>
          <p:cNvSpPr>
            <a:spLocks noGrp="1"/>
          </p:cNvSpPr>
          <p:nvPr>
            <p:ph idx="1"/>
          </p:nvPr>
        </p:nvSpPr>
        <p:spPr/>
        <p:txBody>
          <a:bodyPr/>
          <a:lstStyle/>
          <a:p>
            <a:r>
              <a:rPr lang="en-GB" dirty="0"/>
              <a:t>Categorical output</a:t>
            </a:r>
          </a:p>
          <a:p>
            <a:pPr marL="1200150" lvl="1" indent="-457200">
              <a:buFont typeface="Lucida Grande"/>
              <a:buChar char="-"/>
            </a:pPr>
            <a:r>
              <a:rPr lang="en-GB" dirty="0"/>
              <a:t>0-1 loss function: 	</a:t>
            </a:r>
          </a:p>
          <a:p>
            <a:endParaRPr lang="en-GB" dirty="0"/>
          </a:p>
          <a:p>
            <a:r>
              <a:rPr lang="en-GB" dirty="0"/>
              <a:t>Real value output</a:t>
            </a:r>
          </a:p>
          <a:p>
            <a:pPr marL="1200150" lvl="1" indent="-457200">
              <a:buFont typeface="Lucida Grande"/>
              <a:buChar char="-"/>
            </a:pPr>
            <a:r>
              <a:rPr lang="en-GB" dirty="0"/>
              <a:t>Squared error:</a:t>
            </a:r>
          </a:p>
          <a:p>
            <a:pPr marL="1200150" lvl="1" indent="-457200">
              <a:buFont typeface="Lucida Grande"/>
              <a:buChar char="-"/>
            </a:pPr>
            <a:endParaRPr lang="en-GB" dirty="0"/>
          </a:p>
          <a:p>
            <a:pPr marL="1200150" lvl="1" indent="-457200">
              <a:buFont typeface="Lucida Grande"/>
              <a:buChar char="-"/>
            </a:pPr>
            <a:r>
              <a:rPr lang="en-GB" dirty="0"/>
              <a:t>Absolute error: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ext uri="{D42A27DB-BD31-4B8C-83A1-F6EECF244321}">
                <p14:modId xmlns:p14="http://schemas.microsoft.com/office/powerpoint/2010/main" val="366049354"/>
              </p:ext>
            </p:extLst>
          </p:nvPr>
        </p:nvGraphicFramePr>
        <p:xfrm>
          <a:off x="4860032" y="1772816"/>
          <a:ext cx="3213100" cy="804862"/>
        </p:xfrm>
        <a:graphic>
          <a:graphicData uri="http://schemas.openxmlformats.org/presentationml/2006/ole">
            <mc:AlternateContent xmlns:mc="http://schemas.openxmlformats.org/markup-compatibility/2006">
              <mc:Choice xmlns:v="urn:schemas-microsoft-com:vml" Requires="v">
                <p:oleObj spid="_x0000_s541095" name="Equation" r:id="rId4" imgW="1270000" imgH="317500" progId="Equation.3">
                  <p:embed/>
                </p:oleObj>
              </mc:Choice>
              <mc:Fallback>
                <p:oleObj name="Equation" r:id="rId4" imgW="1270000" imgH="317500" progId="Equation.3">
                  <p:embed/>
                  <p:pic>
                    <p:nvPicPr>
                      <p:cNvPr id="0" name=""/>
                      <p:cNvPicPr/>
                      <p:nvPr/>
                    </p:nvPicPr>
                    <p:blipFill>
                      <a:blip r:embed="rId5"/>
                      <a:stretch>
                        <a:fillRect/>
                      </a:stretch>
                    </p:blipFill>
                    <p:spPr>
                      <a:xfrm>
                        <a:off x="4860032" y="1772816"/>
                        <a:ext cx="3213100" cy="80486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92381449"/>
              </p:ext>
            </p:extLst>
          </p:nvPr>
        </p:nvGraphicFramePr>
        <p:xfrm>
          <a:off x="4893906" y="3234382"/>
          <a:ext cx="3535363" cy="998538"/>
        </p:xfrm>
        <a:graphic>
          <a:graphicData uri="http://schemas.openxmlformats.org/presentationml/2006/ole">
            <mc:AlternateContent xmlns:mc="http://schemas.openxmlformats.org/markup-compatibility/2006">
              <mc:Choice xmlns:v="urn:schemas-microsoft-com:vml" Requires="v">
                <p:oleObj spid="_x0000_s541096" name="Equation" r:id="rId6" imgW="1397000" imgH="393700" progId="Equation.3">
                  <p:embed/>
                </p:oleObj>
              </mc:Choice>
              <mc:Fallback>
                <p:oleObj name="Equation" r:id="rId6" imgW="1397000" imgH="393700" progId="Equation.3">
                  <p:embed/>
                  <p:pic>
                    <p:nvPicPr>
                      <p:cNvPr id="0" name=""/>
                      <p:cNvPicPr/>
                      <p:nvPr/>
                    </p:nvPicPr>
                    <p:blipFill>
                      <a:blip r:embed="rId7"/>
                      <a:stretch>
                        <a:fillRect/>
                      </a:stretch>
                    </p:blipFill>
                    <p:spPr>
                      <a:xfrm>
                        <a:off x="4893906" y="3234382"/>
                        <a:ext cx="3535363" cy="99853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74487674"/>
              </p:ext>
            </p:extLst>
          </p:nvPr>
        </p:nvGraphicFramePr>
        <p:xfrm>
          <a:off x="4893906" y="4303241"/>
          <a:ext cx="3213100" cy="998537"/>
        </p:xfrm>
        <a:graphic>
          <a:graphicData uri="http://schemas.openxmlformats.org/presentationml/2006/ole">
            <mc:AlternateContent xmlns:mc="http://schemas.openxmlformats.org/markup-compatibility/2006">
              <mc:Choice xmlns:v="urn:schemas-microsoft-com:vml" Requires="v">
                <p:oleObj spid="_x0000_s541097" name="Equation" r:id="rId8" imgW="1270000" imgH="393700" progId="Equation.3">
                  <p:embed/>
                </p:oleObj>
              </mc:Choice>
              <mc:Fallback>
                <p:oleObj name="Equation" r:id="rId8" imgW="1270000" imgH="393700" progId="Equation.3">
                  <p:embed/>
                  <p:pic>
                    <p:nvPicPr>
                      <p:cNvPr id="0" name=""/>
                      <p:cNvPicPr/>
                      <p:nvPr/>
                    </p:nvPicPr>
                    <p:blipFill>
                      <a:blip r:embed="rId9"/>
                      <a:stretch>
                        <a:fillRect/>
                      </a:stretch>
                    </p:blipFill>
                    <p:spPr>
                      <a:xfrm>
                        <a:off x="4893906" y="4303241"/>
                        <a:ext cx="3213100" cy="998537"/>
                      </a:xfrm>
                      <a:prstGeom prst="rect">
                        <a:avLst/>
                      </a:prstGeom>
                    </p:spPr>
                  </p:pic>
                </p:oleObj>
              </mc:Fallback>
            </mc:AlternateContent>
          </a:graphicData>
        </a:graphic>
      </p:graphicFrame>
    </p:spTree>
    <p:extLst>
      <p:ext uri="{BB962C8B-B14F-4D97-AF65-F5344CB8AC3E}">
        <p14:creationId xmlns:p14="http://schemas.microsoft.com/office/powerpoint/2010/main" val="1050918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Training and Validation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 name="Group 2"/>
          <p:cNvGrpSpPr/>
          <p:nvPr/>
        </p:nvGrpSpPr>
        <p:grpSpPr>
          <a:xfrm>
            <a:off x="464032" y="2475287"/>
            <a:ext cx="1409339" cy="1624888"/>
            <a:chOff x="539552" y="1340768"/>
            <a:chExt cx="1409339" cy="1624888"/>
          </a:xfrm>
        </p:grpSpPr>
        <p:pic>
          <p:nvPicPr>
            <p:cNvPr id="31" name="Picture 30"/>
            <p:cNvPicPr>
              <a:picLocks noChangeAspect="1"/>
            </p:cNvPicPr>
            <p:nvPr/>
          </p:nvPicPr>
          <p:blipFill>
            <a:blip r:embed="rId4"/>
            <a:stretch>
              <a:fillRect/>
            </a:stretch>
          </p:blipFill>
          <p:spPr>
            <a:xfrm>
              <a:off x="611560" y="1340768"/>
              <a:ext cx="1296144" cy="1296144"/>
            </a:xfrm>
            <a:prstGeom prst="rect">
              <a:avLst/>
            </a:prstGeom>
          </p:spPr>
        </p:pic>
        <p:sp>
          <p:nvSpPr>
            <p:cNvPr id="32" name="Rectangle 5"/>
            <p:cNvSpPr>
              <a:spLocks noChangeArrowheads="1"/>
            </p:cNvSpPr>
            <p:nvPr/>
          </p:nvSpPr>
          <p:spPr bwMode="auto">
            <a:xfrm>
              <a:off x="539552" y="2564904"/>
              <a:ext cx="1409339"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database D</a:t>
              </a:r>
            </a:p>
          </p:txBody>
        </p:sp>
      </p:grpSp>
      <p:grpSp>
        <p:nvGrpSpPr>
          <p:cNvPr id="16" name="Group 15"/>
          <p:cNvGrpSpPr/>
          <p:nvPr/>
        </p:nvGrpSpPr>
        <p:grpSpPr>
          <a:xfrm>
            <a:off x="3452364" y="2227967"/>
            <a:ext cx="1440160" cy="1336856"/>
            <a:chOff x="3203848" y="1196752"/>
            <a:chExt cx="1440160" cy="1336856"/>
          </a:xfrm>
        </p:grpSpPr>
        <p:pic>
          <p:nvPicPr>
            <p:cNvPr id="45" name="Picture 44"/>
            <p:cNvPicPr>
              <a:picLocks noChangeAspect="1"/>
            </p:cNvPicPr>
            <p:nvPr/>
          </p:nvPicPr>
          <p:blipFill>
            <a:blip r:embed="rId4"/>
            <a:stretch>
              <a:fillRect/>
            </a:stretch>
          </p:blipFill>
          <p:spPr>
            <a:xfrm>
              <a:off x="3419872" y="1196752"/>
              <a:ext cx="1008112" cy="1008112"/>
            </a:xfrm>
            <a:prstGeom prst="rect">
              <a:avLst/>
            </a:prstGeom>
          </p:spPr>
        </p:pic>
        <p:sp>
          <p:nvSpPr>
            <p:cNvPr id="46" name="Rectangle 5"/>
            <p:cNvSpPr>
              <a:spLocks noChangeArrowheads="1"/>
            </p:cNvSpPr>
            <p:nvPr/>
          </p:nvSpPr>
          <p:spPr bwMode="auto">
            <a:xfrm>
              <a:off x="3203848" y="2132856"/>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training set</a:t>
              </a:r>
            </a:p>
          </p:txBody>
        </p:sp>
      </p:grpSp>
      <p:grpSp>
        <p:nvGrpSpPr>
          <p:cNvPr id="9" name="Group 8"/>
          <p:cNvGrpSpPr/>
          <p:nvPr/>
        </p:nvGrpSpPr>
        <p:grpSpPr>
          <a:xfrm>
            <a:off x="3236340" y="3668127"/>
            <a:ext cx="1872208" cy="1048824"/>
            <a:chOff x="3239852" y="3236079"/>
            <a:chExt cx="1872208" cy="1048824"/>
          </a:xfrm>
        </p:grpSpPr>
        <p:pic>
          <p:nvPicPr>
            <p:cNvPr id="47" name="Picture 46"/>
            <p:cNvPicPr>
              <a:picLocks noChangeAspect="1"/>
            </p:cNvPicPr>
            <p:nvPr/>
          </p:nvPicPr>
          <p:blipFill>
            <a:blip r:embed="rId4"/>
            <a:stretch>
              <a:fillRect/>
            </a:stretch>
          </p:blipFill>
          <p:spPr>
            <a:xfrm>
              <a:off x="3815916" y="3236079"/>
              <a:ext cx="720080" cy="720080"/>
            </a:xfrm>
            <a:prstGeom prst="rect">
              <a:avLst/>
            </a:prstGeom>
          </p:spPr>
        </p:pic>
        <p:sp>
          <p:nvSpPr>
            <p:cNvPr id="48" name="Rectangle 5"/>
            <p:cNvSpPr>
              <a:spLocks noChangeArrowheads="1"/>
            </p:cNvSpPr>
            <p:nvPr/>
          </p:nvSpPr>
          <p:spPr bwMode="auto">
            <a:xfrm>
              <a:off x="3239852" y="3884151"/>
              <a:ext cx="1872208"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validation set</a:t>
              </a:r>
            </a:p>
          </p:txBody>
        </p:sp>
      </p:grpSp>
      <p:cxnSp>
        <p:nvCxnSpPr>
          <p:cNvPr id="6" name="Straight Arrow Connector 5"/>
          <p:cNvCxnSpPr>
            <a:stCxn id="31" idx="3"/>
            <a:endCxn id="45" idx="1"/>
          </p:cNvCxnSpPr>
          <p:nvPr/>
        </p:nvCxnSpPr>
        <p:spPr bwMode="auto">
          <a:xfrm flipV="1">
            <a:off x="1832184" y="2732023"/>
            <a:ext cx="1836204" cy="391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31" idx="3"/>
            <a:endCxn id="47" idx="1"/>
          </p:cNvCxnSpPr>
          <p:nvPr/>
        </p:nvCxnSpPr>
        <p:spPr bwMode="auto">
          <a:xfrm>
            <a:off x="1832184" y="3123359"/>
            <a:ext cx="1980220" cy="9048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5"/>
          <p:cNvSpPr>
            <a:spLocks noChangeArrowheads="1"/>
          </p:cNvSpPr>
          <p:nvPr/>
        </p:nvSpPr>
        <p:spPr bwMode="auto">
          <a:xfrm>
            <a:off x="1976200" y="2475287"/>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60% of D</a:t>
            </a:r>
          </a:p>
        </p:txBody>
      </p:sp>
      <p:sp>
        <p:nvSpPr>
          <p:cNvPr id="50" name="Rectangle 5"/>
          <p:cNvSpPr>
            <a:spLocks noChangeArrowheads="1"/>
          </p:cNvSpPr>
          <p:nvPr/>
        </p:nvSpPr>
        <p:spPr bwMode="auto">
          <a:xfrm>
            <a:off x="1976200" y="3741366"/>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40% of D</a:t>
            </a:r>
          </a:p>
        </p:txBody>
      </p:sp>
      <p:pic>
        <p:nvPicPr>
          <p:cNvPr id="52" name="Picture 51"/>
          <p:cNvPicPr>
            <a:picLocks noChangeAspect="1"/>
          </p:cNvPicPr>
          <p:nvPr/>
        </p:nvPicPr>
        <p:blipFill>
          <a:blip r:embed="rId5"/>
          <a:stretch>
            <a:fillRect/>
          </a:stretch>
        </p:blipFill>
        <p:spPr>
          <a:xfrm>
            <a:off x="7520816" y="2263971"/>
            <a:ext cx="936104" cy="936104"/>
          </a:xfrm>
          <a:prstGeom prst="rect">
            <a:avLst/>
          </a:prstGeom>
        </p:spPr>
      </p:pic>
      <p:cxnSp>
        <p:nvCxnSpPr>
          <p:cNvPr id="14" name="Straight Arrow Connector 13"/>
          <p:cNvCxnSpPr>
            <a:stCxn id="45" idx="3"/>
            <a:endCxn id="52" idx="1"/>
          </p:cNvCxnSpPr>
          <p:nvPr/>
        </p:nvCxnSpPr>
        <p:spPr bwMode="auto">
          <a:xfrm>
            <a:off x="4676500" y="2732023"/>
            <a:ext cx="284431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ectangle 5"/>
          <p:cNvSpPr>
            <a:spLocks noChangeArrowheads="1"/>
          </p:cNvSpPr>
          <p:nvPr/>
        </p:nvSpPr>
        <p:spPr bwMode="auto">
          <a:xfrm>
            <a:off x="5360576" y="2299975"/>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learn model</a:t>
            </a:r>
          </a:p>
        </p:txBody>
      </p:sp>
      <p:cxnSp>
        <p:nvCxnSpPr>
          <p:cNvPr id="19" name="Elbow Connector 18"/>
          <p:cNvCxnSpPr>
            <a:stCxn id="52" idx="2"/>
            <a:endCxn id="47" idx="3"/>
          </p:cNvCxnSpPr>
          <p:nvPr/>
        </p:nvCxnSpPr>
        <p:spPr bwMode="auto">
          <a:xfrm rot="5400000">
            <a:off x="5846630" y="1885929"/>
            <a:ext cx="828092" cy="3456384"/>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5"/>
          <p:cNvSpPr>
            <a:spLocks noChangeArrowheads="1"/>
          </p:cNvSpPr>
          <p:nvPr/>
        </p:nvSpPr>
        <p:spPr bwMode="auto">
          <a:xfrm>
            <a:off x="5144552" y="3627415"/>
            <a:ext cx="194421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evaluate model</a:t>
            </a:r>
          </a:p>
        </p:txBody>
      </p:sp>
      <p:graphicFrame>
        <p:nvGraphicFramePr>
          <p:cNvPr id="57" name="Object 6"/>
          <p:cNvGraphicFramePr>
            <a:graphicFrameLocks/>
          </p:cNvGraphicFramePr>
          <p:nvPr>
            <p:extLst/>
          </p:nvPr>
        </p:nvGraphicFramePr>
        <p:xfrm>
          <a:off x="4888915" y="1628800"/>
          <a:ext cx="2415877" cy="936104"/>
        </p:xfrm>
        <a:graphic>
          <a:graphicData uri="http://schemas.openxmlformats.org/presentationml/2006/ole">
            <mc:AlternateContent xmlns:mc="http://schemas.openxmlformats.org/markup-compatibility/2006">
              <mc:Choice xmlns:v="urn:schemas-microsoft-com:vml" Requires="v">
                <p:oleObj spid="_x0000_s541982" name="Worksheet" r:id="rId6" imgW="3886200" imgH="1651000" progId="Excel.Sheet.8">
                  <p:embed/>
                </p:oleObj>
              </mc:Choice>
              <mc:Fallback>
                <p:oleObj name="Worksheet" r:id="rId6" imgW="3886200" imgH="1651000" progId="Excel.Sheet.8">
                  <p:embed/>
                  <p:pic>
                    <p:nvPicPr>
                      <p:cNvPr id="0" name=""/>
                      <p:cNvPicPr>
                        <a:picLocks noChangeArrowheads="1"/>
                      </p:cNvPicPr>
                      <p:nvPr/>
                    </p:nvPicPr>
                    <p:blipFill>
                      <a:blip r:embed="rId7"/>
                      <a:srcRect/>
                      <a:stretch>
                        <a:fillRect/>
                      </a:stretch>
                    </p:blipFill>
                    <p:spPr bwMode="auto">
                      <a:xfrm>
                        <a:off x="4888915" y="1628800"/>
                        <a:ext cx="2415877" cy="936104"/>
                      </a:xfrm>
                      <a:prstGeom prst="rect">
                        <a:avLst/>
                      </a:prstGeom>
                      <a:noFill/>
                      <a:ln>
                        <a:noFill/>
                      </a:ln>
                      <a:effectLst/>
                      <a:extLst/>
                    </p:spPr>
                  </p:pic>
                </p:oleObj>
              </mc:Fallback>
            </mc:AlternateContent>
          </a:graphicData>
        </a:graphic>
      </p:graphicFrame>
      <p:graphicFrame>
        <p:nvGraphicFramePr>
          <p:cNvPr id="58" name="Object 6"/>
          <p:cNvGraphicFramePr>
            <a:graphicFrameLocks/>
          </p:cNvGraphicFramePr>
          <p:nvPr>
            <p:extLst/>
          </p:nvPr>
        </p:nvGraphicFramePr>
        <p:xfrm>
          <a:off x="4928527" y="4149080"/>
          <a:ext cx="2450553" cy="864096"/>
        </p:xfrm>
        <a:graphic>
          <a:graphicData uri="http://schemas.openxmlformats.org/presentationml/2006/ole">
            <mc:AlternateContent xmlns:mc="http://schemas.openxmlformats.org/markup-compatibility/2006">
              <mc:Choice xmlns:v="urn:schemas-microsoft-com:vml" Requires="v">
                <p:oleObj spid="_x0000_s541983" name="Worksheet" r:id="rId8" imgW="3924300" imgH="1511300" progId="Excel.Sheet.8">
                  <p:embed/>
                </p:oleObj>
              </mc:Choice>
              <mc:Fallback>
                <p:oleObj name="Worksheet" r:id="rId8" imgW="3924300" imgH="1511300" progId="Excel.Sheet.8">
                  <p:embed/>
                  <p:pic>
                    <p:nvPicPr>
                      <p:cNvPr id="0" name=""/>
                      <p:cNvPicPr>
                        <a:picLocks noChangeArrowheads="1"/>
                      </p:cNvPicPr>
                      <p:nvPr/>
                    </p:nvPicPr>
                    <p:blipFill>
                      <a:blip r:embed="rId9"/>
                      <a:srcRect/>
                      <a:stretch>
                        <a:fillRect/>
                      </a:stretch>
                    </p:blipFill>
                    <p:spPr bwMode="auto">
                      <a:xfrm>
                        <a:off x="4928527" y="4149080"/>
                        <a:ext cx="2450553" cy="864096"/>
                      </a:xfrm>
                      <a:prstGeom prst="rect">
                        <a:avLst/>
                      </a:prstGeom>
                      <a:noFill/>
                      <a:ln>
                        <a:noFill/>
                      </a:ln>
                      <a:effectLst/>
                      <a:extLst/>
                    </p:spPr>
                  </p:pic>
                </p:oleObj>
              </mc:Fallback>
            </mc:AlternateContent>
          </a:graphicData>
        </a:graphic>
      </p:graphicFrame>
      <p:sp>
        <p:nvSpPr>
          <p:cNvPr id="30" name="Rectangle 5"/>
          <p:cNvSpPr>
            <a:spLocks noChangeArrowheads="1"/>
          </p:cNvSpPr>
          <p:nvPr/>
        </p:nvSpPr>
        <p:spPr bwMode="auto">
          <a:xfrm>
            <a:off x="2264232" y="5301208"/>
            <a:ext cx="3816424"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performance metric</a:t>
            </a:r>
          </a:p>
        </p:txBody>
      </p:sp>
      <p:cxnSp>
        <p:nvCxnSpPr>
          <p:cNvPr id="11" name="Straight Arrow Connector 10"/>
          <p:cNvCxnSpPr>
            <a:stCxn id="48" idx="2"/>
            <a:endCxn id="30" idx="0"/>
          </p:cNvCxnSpPr>
          <p:nvPr/>
        </p:nvCxnSpPr>
        <p:spPr bwMode="auto">
          <a:xfrm>
            <a:off x="4172444" y="4716951"/>
            <a:ext cx="0" cy="5842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75332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sp>
        <p:nvSpPr>
          <p:cNvPr id="3" name="Content Placeholder 2"/>
          <p:cNvSpPr>
            <a:spLocks noGrp="1"/>
          </p:cNvSpPr>
          <p:nvPr>
            <p:ph idx="1"/>
          </p:nvPr>
        </p:nvSpPr>
        <p:spPr/>
        <p:txBody>
          <a:bodyPr/>
          <a:lstStyle/>
          <a:p>
            <a:pPr marL="514350" indent="-514350">
              <a:buAutoNum type="arabicPeriod"/>
            </a:pPr>
            <a:r>
              <a:rPr lang="en-US" dirty="0"/>
              <a:t>Selecting performance metrics</a:t>
            </a:r>
          </a:p>
          <a:p>
            <a:pPr marL="514350" indent="-514350">
              <a:buFontTx/>
              <a:buAutoNum type="arabicPeriod"/>
            </a:pPr>
            <a:r>
              <a:rPr lang="en-US" dirty="0"/>
              <a:t>Model selection</a:t>
            </a:r>
          </a:p>
          <a:p>
            <a:pPr marL="514350" indent="-514350">
              <a:buAutoNum type="arabicPeriod"/>
            </a:pPr>
            <a:r>
              <a:rPr lang="en-US" dirty="0"/>
              <a:t>Organizing training and test data</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27939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23528" y="2348880"/>
            <a:ext cx="8640960" cy="2880320"/>
          </a:xfrm>
          <a:prstGeom prst="roundRect">
            <a:avLst/>
          </a:prstGeom>
          <a:solidFill>
            <a:schemeClr val="accent2">
              <a:lumMod val="60000"/>
              <a:lumOff val="4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GB" dirty="0"/>
              <a:t>K-fold Cross Validation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 name="Group 2"/>
          <p:cNvGrpSpPr/>
          <p:nvPr/>
        </p:nvGrpSpPr>
        <p:grpSpPr>
          <a:xfrm>
            <a:off x="539552" y="2907335"/>
            <a:ext cx="1409339" cy="1624888"/>
            <a:chOff x="539552" y="1340768"/>
            <a:chExt cx="1409339" cy="1624888"/>
          </a:xfrm>
        </p:grpSpPr>
        <p:pic>
          <p:nvPicPr>
            <p:cNvPr id="31" name="Picture 30"/>
            <p:cNvPicPr>
              <a:picLocks noChangeAspect="1"/>
            </p:cNvPicPr>
            <p:nvPr/>
          </p:nvPicPr>
          <p:blipFill>
            <a:blip r:embed="rId3"/>
            <a:stretch>
              <a:fillRect/>
            </a:stretch>
          </p:blipFill>
          <p:spPr>
            <a:xfrm>
              <a:off x="611560" y="1340768"/>
              <a:ext cx="1296144" cy="1296144"/>
            </a:xfrm>
            <a:prstGeom prst="rect">
              <a:avLst/>
            </a:prstGeom>
          </p:spPr>
        </p:pic>
        <p:sp>
          <p:nvSpPr>
            <p:cNvPr id="32" name="Rectangle 5"/>
            <p:cNvSpPr>
              <a:spLocks noChangeArrowheads="1"/>
            </p:cNvSpPr>
            <p:nvPr/>
          </p:nvSpPr>
          <p:spPr bwMode="auto">
            <a:xfrm>
              <a:off x="539552" y="2564904"/>
              <a:ext cx="1409339"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database D</a:t>
              </a:r>
            </a:p>
          </p:txBody>
        </p:sp>
      </p:grpSp>
      <p:grpSp>
        <p:nvGrpSpPr>
          <p:cNvPr id="16" name="Group 15"/>
          <p:cNvGrpSpPr/>
          <p:nvPr/>
        </p:nvGrpSpPr>
        <p:grpSpPr>
          <a:xfrm>
            <a:off x="3527884" y="2660015"/>
            <a:ext cx="1440160" cy="1336856"/>
            <a:chOff x="3203848" y="1196752"/>
            <a:chExt cx="1440160" cy="1336856"/>
          </a:xfrm>
        </p:grpSpPr>
        <p:pic>
          <p:nvPicPr>
            <p:cNvPr id="45" name="Picture 44"/>
            <p:cNvPicPr>
              <a:picLocks noChangeAspect="1"/>
            </p:cNvPicPr>
            <p:nvPr/>
          </p:nvPicPr>
          <p:blipFill>
            <a:blip r:embed="rId3"/>
            <a:stretch>
              <a:fillRect/>
            </a:stretch>
          </p:blipFill>
          <p:spPr>
            <a:xfrm>
              <a:off x="3419872" y="1196752"/>
              <a:ext cx="1008112" cy="1008112"/>
            </a:xfrm>
            <a:prstGeom prst="rect">
              <a:avLst/>
            </a:prstGeom>
          </p:spPr>
        </p:pic>
        <p:sp>
          <p:nvSpPr>
            <p:cNvPr id="46" name="Rectangle 5"/>
            <p:cNvSpPr>
              <a:spLocks noChangeArrowheads="1"/>
            </p:cNvSpPr>
            <p:nvPr/>
          </p:nvSpPr>
          <p:spPr bwMode="auto">
            <a:xfrm>
              <a:off x="3203848" y="2132856"/>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training set</a:t>
              </a:r>
            </a:p>
          </p:txBody>
        </p:sp>
      </p:grpSp>
      <p:pic>
        <p:nvPicPr>
          <p:cNvPr id="47" name="Picture 46"/>
          <p:cNvPicPr>
            <a:picLocks noChangeAspect="1"/>
          </p:cNvPicPr>
          <p:nvPr/>
        </p:nvPicPr>
        <p:blipFill>
          <a:blip r:embed="rId3"/>
          <a:stretch>
            <a:fillRect/>
          </a:stretch>
        </p:blipFill>
        <p:spPr>
          <a:xfrm>
            <a:off x="3887924" y="4100175"/>
            <a:ext cx="720080" cy="720080"/>
          </a:xfrm>
          <a:prstGeom prst="rect">
            <a:avLst/>
          </a:prstGeom>
        </p:spPr>
      </p:pic>
      <p:sp>
        <p:nvSpPr>
          <p:cNvPr id="48" name="Rectangle 5"/>
          <p:cNvSpPr>
            <a:spLocks noChangeArrowheads="1"/>
          </p:cNvSpPr>
          <p:nvPr/>
        </p:nvSpPr>
        <p:spPr bwMode="auto">
          <a:xfrm>
            <a:off x="3293858" y="4748247"/>
            <a:ext cx="1908212"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validation set</a:t>
            </a:r>
          </a:p>
        </p:txBody>
      </p:sp>
      <p:cxnSp>
        <p:nvCxnSpPr>
          <p:cNvPr id="6" name="Straight Arrow Connector 5"/>
          <p:cNvCxnSpPr>
            <a:stCxn id="31" idx="3"/>
            <a:endCxn id="45" idx="1"/>
          </p:cNvCxnSpPr>
          <p:nvPr/>
        </p:nvCxnSpPr>
        <p:spPr bwMode="auto">
          <a:xfrm flipV="1">
            <a:off x="1907704" y="3164071"/>
            <a:ext cx="1836204" cy="391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31" idx="3"/>
            <a:endCxn id="47" idx="1"/>
          </p:cNvCxnSpPr>
          <p:nvPr/>
        </p:nvCxnSpPr>
        <p:spPr bwMode="auto">
          <a:xfrm>
            <a:off x="1907704" y="3555407"/>
            <a:ext cx="1980220" cy="9048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5"/>
          <p:cNvSpPr>
            <a:spLocks noChangeArrowheads="1"/>
          </p:cNvSpPr>
          <p:nvPr/>
        </p:nvSpPr>
        <p:spPr bwMode="auto">
          <a:xfrm>
            <a:off x="2051720" y="2907335"/>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(k-1)/k of D</a:t>
            </a:r>
          </a:p>
        </p:txBody>
      </p:sp>
      <p:sp>
        <p:nvSpPr>
          <p:cNvPr id="50" name="Rectangle 5"/>
          <p:cNvSpPr>
            <a:spLocks noChangeArrowheads="1"/>
          </p:cNvSpPr>
          <p:nvPr/>
        </p:nvSpPr>
        <p:spPr bwMode="auto">
          <a:xfrm>
            <a:off x="2051720" y="4059463"/>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1/k of D</a:t>
            </a:r>
          </a:p>
        </p:txBody>
      </p:sp>
      <p:pic>
        <p:nvPicPr>
          <p:cNvPr id="52" name="Picture 51"/>
          <p:cNvPicPr>
            <a:picLocks noChangeAspect="1"/>
          </p:cNvPicPr>
          <p:nvPr/>
        </p:nvPicPr>
        <p:blipFill>
          <a:blip r:embed="rId4"/>
          <a:stretch>
            <a:fillRect/>
          </a:stretch>
        </p:blipFill>
        <p:spPr>
          <a:xfrm>
            <a:off x="7596336" y="2696019"/>
            <a:ext cx="936104" cy="936104"/>
          </a:xfrm>
          <a:prstGeom prst="rect">
            <a:avLst/>
          </a:prstGeom>
        </p:spPr>
      </p:pic>
      <p:cxnSp>
        <p:nvCxnSpPr>
          <p:cNvPr id="14" name="Straight Arrow Connector 13"/>
          <p:cNvCxnSpPr>
            <a:stCxn id="45" idx="3"/>
            <a:endCxn id="52" idx="1"/>
          </p:cNvCxnSpPr>
          <p:nvPr/>
        </p:nvCxnSpPr>
        <p:spPr bwMode="auto">
          <a:xfrm>
            <a:off x="4752020" y="3164071"/>
            <a:ext cx="284431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ectangle 5"/>
          <p:cNvSpPr>
            <a:spLocks noChangeArrowheads="1"/>
          </p:cNvSpPr>
          <p:nvPr/>
        </p:nvSpPr>
        <p:spPr bwMode="auto">
          <a:xfrm>
            <a:off x="5436096" y="2732023"/>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learn model</a:t>
            </a:r>
          </a:p>
        </p:txBody>
      </p:sp>
      <p:cxnSp>
        <p:nvCxnSpPr>
          <p:cNvPr id="19" name="Elbow Connector 18"/>
          <p:cNvCxnSpPr>
            <a:stCxn id="52" idx="2"/>
            <a:endCxn id="47" idx="3"/>
          </p:cNvCxnSpPr>
          <p:nvPr/>
        </p:nvCxnSpPr>
        <p:spPr bwMode="auto">
          <a:xfrm rot="5400000">
            <a:off x="5922150" y="2317977"/>
            <a:ext cx="828092" cy="3456384"/>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5"/>
          <p:cNvSpPr>
            <a:spLocks noChangeArrowheads="1"/>
          </p:cNvSpPr>
          <p:nvPr/>
        </p:nvSpPr>
        <p:spPr bwMode="auto">
          <a:xfrm>
            <a:off x="5220072" y="4059463"/>
            <a:ext cx="194421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evaluate model</a:t>
            </a:r>
          </a:p>
        </p:txBody>
      </p:sp>
      <p:sp>
        <p:nvSpPr>
          <p:cNvPr id="55" name="Rectangle 5"/>
          <p:cNvSpPr>
            <a:spLocks noChangeArrowheads="1"/>
          </p:cNvSpPr>
          <p:nvPr/>
        </p:nvSpPr>
        <p:spPr bwMode="auto">
          <a:xfrm>
            <a:off x="2339752" y="5949280"/>
            <a:ext cx="3816424"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average of k runs</a:t>
            </a:r>
          </a:p>
        </p:txBody>
      </p:sp>
      <p:sp>
        <p:nvSpPr>
          <p:cNvPr id="25" name="Rectangle 5"/>
          <p:cNvSpPr>
            <a:spLocks noChangeArrowheads="1"/>
          </p:cNvSpPr>
          <p:nvPr/>
        </p:nvSpPr>
        <p:spPr bwMode="auto">
          <a:xfrm>
            <a:off x="6876256" y="5188488"/>
            <a:ext cx="2088232"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Repeat k times</a:t>
            </a:r>
          </a:p>
        </p:txBody>
      </p:sp>
      <p:cxnSp>
        <p:nvCxnSpPr>
          <p:cNvPr id="10" name="Straight Arrow Connector 9"/>
          <p:cNvCxnSpPr>
            <a:stCxn id="48" idx="2"/>
            <a:endCxn id="55" idx="0"/>
          </p:cNvCxnSpPr>
          <p:nvPr/>
        </p:nvCxnSpPr>
        <p:spPr bwMode="auto">
          <a:xfrm>
            <a:off x="4247964" y="5148999"/>
            <a:ext cx="0" cy="80028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7667" y="567405"/>
            <a:ext cx="3006721" cy="1646634"/>
          </a:xfrm>
          <a:prstGeom prst="rect">
            <a:avLst/>
          </a:prstGeom>
        </p:spPr>
      </p:pic>
    </p:spTree>
    <p:extLst>
      <p:ext uri="{BB962C8B-B14F-4D97-AF65-F5344CB8AC3E}">
        <p14:creationId xmlns:p14="http://schemas.microsoft.com/office/powerpoint/2010/main" val="1565690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251520" y="1880916"/>
            <a:ext cx="8640960" cy="2880320"/>
          </a:xfrm>
          <a:prstGeom prst="roundRect">
            <a:avLst/>
          </a:prstGeom>
          <a:solidFill>
            <a:schemeClr val="accent2">
              <a:lumMod val="60000"/>
              <a:lumOff val="40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a:xfrm>
            <a:off x="152400" y="304800"/>
            <a:ext cx="8452048" cy="914400"/>
          </a:xfrm>
        </p:spPr>
        <p:txBody>
          <a:bodyPr/>
          <a:lstStyle/>
          <a:p>
            <a:r>
              <a:rPr lang="en-GB" dirty="0"/>
              <a:t>Leave-one-out Cross Validation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 name="Group 2"/>
          <p:cNvGrpSpPr/>
          <p:nvPr/>
        </p:nvGrpSpPr>
        <p:grpSpPr>
          <a:xfrm>
            <a:off x="467544" y="2439371"/>
            <a:ext cx="1409339" cy="1624888"/>
            <a:chOff x="539552" y="1340768"/>
            <a:chExt cx="1409339" cy="1624888"/>
          </a:xfrm>
        </p:grpSpPr>
        <p:pic>
          <p:nvPicPr>
            <p:cNvPr id="31" name="Picture 30"/>
            <p:cNvPicPr>
              <a:picLocks noChangeAspect="1"/>
            </p:cNvPicPr>
            <p:nvPr/>
          </p:nvPicPr>
          <p:blipFill>
            <a:blip r:embed="rId3"/>
            <a:stretch>
              <a:fillRect/>
            </a:stretch>
          </p:blipFill>
          <p:spPr>
            <a:xfrm>
              <a:off x="611560" y="1340768"/>
              <a:ext cx="1296144" cy="1296144"/>
            </a:xfrm>
            <a:prstGeom prst="rect">
              <a:avLst/>
            </a:prstGeom>
          </p:spPr>
        </p:pic>
        <p:sp>
          <p:nvSpPr>
            <p:cNvPr id="32" name="Rectangle 5"/>
            <p:cNvSpPr>
              <a:spLocks noChangeArrowheads="1"/>
            </p:cNvSpPr>
            <p:nvPr/>
          </p:nvSpPr>
          <p:spPr bwMode="auto">
            <a:xfrm>
              <a:off x="539552" y="2564904"/>
              <a:ext cx="1409339"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database D</a:t>
              </a:r>
            </a:p>
          </p:txBody>
        </p:sp>
      </p:grpSp>
      <p:grpSp>
        <p:nvGrpSpPr>
          <p:cNvPr id="16" name="Group 15"/>
          <p:cNvGrpSpPr/>
          <p:nvPr/>
        </p:nvGrpSpPr>
        <p:grpSpPr>
          <a:xfrm>
            <a:off x="3455876" y="2132944"/>
            <a:ext cx="1440160" cy="1395963"/>
            <a:chOff x="3203848" y="1137645"/>
            <a:chExt cx="1440160" cy="1395963"/>
          </a:xfrm>
        </p:grpSpPr>
        <p:pic>
          <p:nvPicPr>
            <p:cNvPr id="45" name="Picture 44"/>
            <p:cNvPicPr>
              <a:picLocks noChangeAspect="1"/>
            </p:cNvPicPr>
            <p:nvPr/>
          </p:nvPicPr>
          <p:blipFill>
            <a:blip r:embed="rId3"/>
            <a:stretch>
              <a:fillRect/>
            </a:stretch>
          </p:blipFill>
          <p:spPr>
            <a:xfrm>
              <a:off x="3347864" y="1137645"/>
              <a:ext cx="1116124" cy="1116124"/>
            </a:xfrm>
            <a:prstGeom prst="rect">
              <a:avLst/>
            </a:prstGeom>
          </p:spPr>
        </p:pic>
        <p:sp>
          <p:nvSpPr>
            <p:cNvPr id="46" name="Rectangle 5"/>
            <p:cNvSpPr>
              <a:spLocks noChangeArrowheads="1"/>
            </p:cNvSpPr>
            <p:nvPr/>
          </p:nvSpPr>
          <p:spPr bwMode="auto">
            <a:xfrm>
              <a:off x="3203848" y="2132856"/>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training set</a:t>
              </a:r>
            </a:p>
          </p:txBody>
        </p:sp>
      </p:grpSp>
      <p:pic>
        <p:nvPicPr>
          <p:cNvPr id="47" name="Picture 46"/>
          <p:cNvPicPr>
            <a:picLocks noChangeAspect="1"/>
          </p:cNvPicPr>
          <p:nvPr/>
        </p:nvPicPr>
        <p:blipFill>
          <a:blip r:embed="rId3"/>
          <a:stretch>
            <a:fillRect/>
          </a:stretch>
        </p:blipFill>
        <p:spPr>
          <a:xfrm>
            <a:off x="4007488" y="3969148"/>
            <a:ext cx="336937" cy="336937"/>
          </a:xfrm>
          <a:prstGeom prst="rect">
            <a:avLst/>
          </a:prstGeom>
        </p:spPr>
      </p:pic>
      <p:sp>
        <p:nvSpPr>
          <p:cNvPr id="48" name="Rectangle 5"/>
          <p:cNvSpPr>
            <a:spLocks noChangeArrowheads="1"/>
          </p:cNvSpPr>
          <p:nvPr/>
        </p:nvSpPr>
        <p:spPr bwMode="auto">
          <a:xfrm>
            <a:off x="3365866" y="4280283"/>
            <a:ext cx="162018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validation set</a:t>
            </a:r>
          </a:p>
        </p:txBody>
      </p:sp>
      <p:cxnSp>
        <p:nvCxnSpPr>
          <p:cNvPr id="6" name="Straight Arrow Connector 5"/>
          <p:cNvCxnSpPr>
            <a:stCxn id="31" idx="3"/>
            <a:endCxn id="45" idx="1"/>
          </p:cNvCxnSpPr>
          <p:nvPr/>
        </p:nvCxnSpPr>
        <p:spPr bwMode="auto">
          <a:xfrm flipV="1">
            <a:off x="1835696" y="2691006"/>
            <a:ext cx="1764196" cy="3964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31" idx="3"/>
            <a:endCxn id="47" idx="1"/>
          </p:cNvCxnSpPr>
          <p:nvPr/>
        </p:nvCxnSpPr>
        <p:spPr bwMode="auto">
          <a:xfrm>
            <a:off x="1835696" y="3087443"/>
            <a:ext cx="2171792" cy="105017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5"/>
          <p:cNvSpPr>
            <a:spLocks noChangeArrowheads="1"/>
          </p:cNvSpPr>
          <p:nvPr/>
        </p:nvSpPr>
        <p:spPr bwMode="auto">
          <a:xfrm>
            <a:off x="1979712" y="2312964"/>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(N-1)/N of D</a:t>
            </a:r>
          </a:p>
        </p:txBody>
      </p:sp>
      <p:sp>
        <p:nvSpPr>
          <p:cNvPr id="50" name="Rectangle 5"/>
          <p:cNvSpPr>
            <a:spLocks noChangeArrowheads="1"/>
          </p:cNvSpPr>
          <p:nvPr/>
        </p:nvSpPr>
        <p:spPr bwMode="auto">
          <a:xfrm>
            <a:off x="1979712" y="3640404"/>
            <a:ext cx="158417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1/N of D</a:t>
            </a:r>
          </a:p>
        </p:txBody>
      </p:sp>
      <p:pic>
        <p:nvPicPr>
          <p:cNvPr id="52" name="Picture 51"/>
          <p:cNvPicPr>
            <a:picLocks noChangeAspect="1"/>
          </p:cNvPicPr>
          <p:nvPr/>
        </p:nvPicPr>
        <p:blipFill>
          <a:blip r:embed="rId4"/>
          <a:stretch>
            <a:fillRect/>
          </a:stretch>
        </p:blipFill>
        <p:spPr>
          <a:xfrm>
            <a:off x="7524328" y="2228055"/>
            <a:ext cx="936104" cy="936104"/>
          </a:xfrm>
          <a:prstGeom prst="rect">
            <a:avLst/>
          </a:prstGeom>
        </p:spPr>
      </p:pic>
      <p:cxnSp>
        <p:nvCxnSpPr>
          <p:cNvPr id="14" name="Straight Arrow Connector 13"/>
          <p:cNvCxnSpPr>
            <a:stCxn id="45" idx="3"/>
            <a:endCxn id="52" idx="1"/>
          </p:cNvCxnSpPr>
          <p:nvPr/>
        </p:nvCxnSpPr>
        <p:spPr bwMode="auto">
          <a:xfrm>
            <a:off x="4716016" y="2691006"/>
            <a:ext cx="2808312" cy="510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 name="Rectangle 5"/>
          <p:cNvSpPr>
            <a:spLocks noChangeArrowheads="1"/>
          </p:cNvSpPr>
          <p:nvPr/>
        </p:nvSpPr>
        <p:spPr bwMode="auto">
          <a:xfrm>
            <a:off x="5364088" y="2264059"/>
            <a:ext cx="1440160"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learn model</a:t>
            </a:r>
          </a:p>
        </p:txBody>
      </p:sp>
      <p:cxnSp>
        <p:nvCxnSpPr>
          <p:cNvPr id="19" name="Elbow Connector 18"/>
          <p:cNvCxnSpPr>
            <a:stCxn id="52" idx="2"/>
            <a:endCxn id="47" idx="3"/>
          </p:cNvCxnSpPr>
          <p:nvPr/>
        </p:nvCxnSpPr>
        <p:spPr bwMode="auto">
          <a:xfrm rot="5400000">
            <a:off x="5681674" y="1826911"/>
            <a:ext cx="973458" cy="3647955"/>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54" name="Rectangle 5"/>
          <p:cNvSpPr>
            <a:spLocks noChangeArrowheads="1"/>
          </p:cNvSpPr>
          <p:nvPr/>
        </p:nvSpPr>
        <p:spPr bwMode="auto">
          <a:xfrm>
            <a:off x="5148064" y="3591499"/>
            <a:ext cx="194421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evaluate model</a:t>
            </a:r>
          </a:p>
        </p:txBody>
      </p:sp>
      <p:sp>
        <p:nvSpPr>
          <p:cNvPr id="25" name="Rectangle 5"/>
          <p:cNvSpPr>
            <a:spLocks noChangeArrowheads="1"/>
          </p:cNvSpPr>
          <p:nvPr/>
        </p:nvSpPr>
        <p:spPr bwMode="auto">
          <a:xfrm>
            <a:off x="6804248" y="4720524"/>
            <a:ext cx="2088232"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Repeat N times</a:t>
            </a:r>
          </a:p>
        </p:txBody>
      </p:sp>
      <p:sp>
        <p:nvSpPr>
          <p:cNvPr id="27" name="Rectangle 5"/>
          <p:cNvSpPr>
            <a:spLocks noChangeArrowheads="1"/>
          </p:cNvSpPr>
          <p:nvPr/>
        </p:nvSpPr>
        <p:spPr bwMode="auto">
          <a:xfrm>
            <a:off x="2267744" y="5481316"/>
            <a:ext cx="3816424"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average of N runs</a:t>
            </a:r>
          </a:p>
        </p:txBody>
      </p:sp>
      <p:cxnSp>
        <p:nvCxnSpPr>
          <p:cNvPr id="28" name="Straight Arrow Connector 27"/>
          <p:cNvCxnSpPr>
            <a:stCxn id="48" idx="2"/>
            <a:endCxn id="27" idx="0"/>
          </p:cNvCxnSpPr>
          <p:nvPr/>
        </p:nvCxnSpPr>
        <p:spPr bwMode="auto">
          <a:xfrm>
            <a:off x="4175956" y="4681035"/>
            <a:ext cx="0" cy="80028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02058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Skewed Distributions</a:t>
            </a:r>
          </a:p>
        </p:txBody>
      </p:sp>
      <p:sp>
        <p:nvSpPr>
          <p:cNvPr id="3" name="Content Placeholder 2"/>
          <p:cNvSpPr>
            <a:spLocks noGrp="1"/>
          </p:cNvSpPr>
          <p:nvPr>
            <p:ph idx="1"/>
          </p:nvPr>
        </p:nvSpPr>
        <p:spPr/>
        <p:txBody>
          <a:bodyPr/>
          <a:lstStyle/>
          <a:p>
            <a:r>
              <a:rPr lang="en-US" dirty="0"/>
              <a:t>Some class labels might be heavily skewed, e.g.</a:t>
            </a:r>
          </a:p>
          <a:p>
            <a:pPr marL="1200150" lvl="1" indent="-457200"/>
            <a:r>
              <a:rPr lang="en-US" dirty="0"/>
              <a:t>Non-Fake pages 10000</a:t>
            </a:r>
          </a:p>
          <a:p>
            <a:pPr marL="1200150" lvl="1" indent="-457200"/>
            <a:r>
              <a:rPr lang="en-US" dirty="0"/>
              <a:t>Fake pages 10</a:t>
            </a:r>
          </a:p>
          <a:p>
            <a:r>
              <a:rPr lang="en-US" dirty="0"/>
              <a:t>Rare data points missed in validation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558742" y="3645024"/>
            <a:ext cx="4026516" cy="2808312"/>
          </a:xfrm>
          <a:prstGeom prst="rect">
            <a:avLst/>
          </a:prstGeom>
        </p:spPr>
      </p:pic>
    </p:spTree>
    <p:extLst>
      <p:ext uri="{BB962C8B-B14F-4D97-AF65-F5344CB8AC3E}">
        <p14:creationId xmlns:p14="http://schemas.microsoft.com/office/powerpoint/2010/main" val="348844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Skew</a:t>
            </a:r>
          </a:p>
        </p:txBody>
      </p:sp>
      <p:sp>
        <p:nvSpPr>
          <p:cNvPr id="3" name="Content Placeholder 2"/>
          <p:cNvSpPr>
            <a:spLocks noGrp="1"/>
          </p:cNvSpPr>
          <p:nvPr>
            <p:ph idx="1"/>
          </p:nvPr>
        </p:nvSpPr>
        <p:spPr/>
        <p:txBody>
          <a:bodyPr/>
          <a:lstStyle/>
          <a:p>
            <a:pPr eaLnBrk="1" hangingPunct="1"/>
            <a:r>
              <a:rPr lang="en-US" dirty="0"/>
              <a:t>Stratification</a:t>
            </a:r>
          </a:p>
          <a:p>
            <a:pPr lvl="1" eaLnBrk="1" hangingPunct="1"/>
            <a:r>
              <a:rPr lang="en-US" dirty="0"/>
              <a:t>Select validation set as random sample, but assure that each class is (approximately) proportionally represented</a:t>
            </a:r>
          </a:p>
          <a:p>
            <a:r>
              <a:rPr lang="en-US" dirty="0"/>
              <a:t>Over- and Under-Sampling</a:t>
            </a:r>
          </a:p>
          <a:p>
            <a:pPr lvl="1"/>
            <a:r>
              <a:rPr lang="en-US" dirty="0"/>
              <a:t>Including over-proportionally number from the smaller class (over-sampling)</a:t>
            </a:r>
          </a:p>
          <a:p>
            <a:pPr lvl="1"/>
            <a:r>
              <a:rPr lang="en-US" dirty="0"/>
              <a:t>Including under-proportional number from larger class (under-sampling)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3709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a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Model is a function </a:t>
                </a:r>
                <a:r>
                  <a:rPr lang="en-US" sz="2800" i="1" dirty="0" err="1"/>
                  <a:t>f</a:t>
                </a:r>
                <a:r>
                  <a:rPr lang="en-US" sz="2800" i="1" baseline="-25000" dirty="0" err="1"/>
                  <a:t>D</a:t>
                </a:r>
                <a:r>
                  <a:rPr lang="en-US" sz="2800" dirty="0"/>
                  <a:t> that </a:t>
                </a:r>
                <a:r>
                  <a:rPr lang="en-US" sz="2800" b="1" dirty="0"/>
                  <a:t>estimates</a:t>
                </a:r>
                <a:r>
                  <a:rPr lang="en-US" sz="2800" dirty="0"/>
                  <a:t> a function </a:t>
                </a:r>
              </a:p>
              <a:p>
                <a:pPr algn="ctr"/>
                <a:r>
                  <a:rPr lang="en-GB" sz="2800" i="1" dirty="0"/>
                  <a:t>f: </a:t>
                </a:r>
                <a:r>
                  <a:rPr lang="en-GB" sz="2800" i="1" dirty="0" err="1"/>
                  <a:t>X</a:t>
                </a:r>
                <a:r>
                  <a:rPr lang="en-GB" sz="2800" i="1" baseline="30000" dirty="0" err="1"/>
                  <a:t>d</a:t>
                </a:r>
                <a:r>
                  <a:rPr lang="en-GB" sz="2800" i="1" dirty="0"/>
                  <a:t> </a:t>
                </a:r>
                <a:r>
                  <a:rPr lang="en-GB" sz="2400" i="1" dirty="0"/>
                  <a:t>→</a:t>
                </a:r>
                <a:r>
                  <a:rPr lang="en-GB" sz="2800" i="1" dirty="0"/>
                  <a:t> Y </a:t>
                </a:r>
                <a:r>
                  <a:rPr lang="en-GB" sz="2800" dirty="0"/>
                  <a:t>with </a:t>
                </a:r>
                <a:r>
                  <a:rPr lang="en-GB" sz="2800" i="1" dirty="0"/>
                  <a:t>y = f(X)</a:t>
                </a:r>
              </a:p>
              <a:p>
                <a:endParaRPr lang="en-GB" sz="2800" dirty="0"/>
              </a:p>
              <a:p>
                <a:r>
                  <a:rPr lang="en-GB" sz="2800" dirty="0"/>
                  <a:t>Evaluating the error</a:t>
                </a:r>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𝐸𝑟𝑟</m:t>
                      </m:r>
                      <m:d>
                        <m:dPr>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𝑓</m:t>
                              </m:r>
                            </m:e>
                            <m:sub>
                              <m:r>
                                <a:rPr lang="fr-CH" sz="2800" b="0" i="1" smtClean="0">
                                  <a:latin typeface="Cambria Math" charset="0"/>
                                </a:rPr>
                                <m:t>𝐷</m:t>
                              </m:r>
                            </m:sub>
                          </m:sSub>
                          <m:r>
                            <a:rPr lang="fr-CH" sz="2800" b="0" i="1" smtClean="0">
                              <a:latin typeface="Cambria Math" charset="0"/>
                            </a:rPr>
                            <m:t>,</m:t>
                          </m:r>
                          <m:r>
                            <a:rPr lang="fr-CH" sz="2800" b="0" i="1" smtClean="0">
                              <a:latin typeface="Cambria Math" charset="0"/>
                            </a:rPr>
                            <m:t>𝑇</m:t>
                          </m:r>
                        </m:e>
                      </m:d>
                      <m:r>
                        <a:rPr lang="fr-CH" sz="2800" b="0" i="0"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i="1">
                                  <a:latin typeface="Cambria Math" panose="02040503050406030204" pitchFamily="18" charset="0"/>
                                </a:rPr>
                              </m:ctrlPr>
                            </m:dPr>
                            <m:e>
                              <m:r>
                                <a:rPr lang="fr-CH" sz="2800" i="1">
                                  <a:latin typeface="Cambria Math" charset="0"/>
                                </a:rPr>
                                <m:t>𝑇</m:t>
                              </m:r>
                            </m:e>
                          </m:d>
                        </m:den>
                      </m:f>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𝑋</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up/>
                        <m:e>
                          <m:sSup>
                            <m:sSupPr>
                              <m:ctrlPr>
                                <a:rPr lang="fr-CH" sz="2800" b="0" i="1" smtClean="0">
                                  <a:latin typeface="Cambria Math" panose="02040503050406030204" pitchFamily="18" charset="0"/>
                                </a:rPr>
                              </m:ctrlPr>
                            </m:sSupPr>
                            <m:e>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𝑓</m:t>
                                  </m:r>
                                </m:e>
                                <m:sub>
                                  <m:r>
                                    <a:rPr lang="fr-CH" sz="2800" b="0" i="1" smtClean="0">
                                      <a:latin typeface="Cambria Math" charset="0"/>
                                    </a:rPr>
                                    <m:t>𝐷</m:t>
                                  </m:r>
                                </m:sub>
                              </m:sSub>
                              <m:d>
                                <m:dPr>
                                  <m:ctrlPr>
                                    <a:rPr lang="fr-CH" sz="2800" b="0" i="1" smtClean="0">
                                      <a:latin typeface="Cambria Math" panose="02040503050406030204" pitchFamily="18" charset="0"/>
                                    </a:rPr>
                                  </m:ctrlPr>
                                </m:dPr>
                                <m:e>
                                  <m:r>
                                    <a:rPr lang="fr-CH" sz="2800" b="0" i="1" smtClean="0">
                                      <a:latin typeface="Cambria Math" charset="0"/>
                                    </a:rPr>
                                    <m:t>𝑋</m:t>
                                  </m:r>
                                </m:e>
                              </m:d>
                              <m:r>
                                <a:rPr lang="fr-CH" sz="2800" b="0" i="1" smtClean="0">
                                  <a:latin typeface="Cambria Math" charset="0"/>
                                </a:rPr>
                                <m:t>−</m:t>
                              </m:r>
                              <m:r>
                                <a:rPr lang="fr-CH" sz="2800" b="0" i="1" smtClean="0">
                                  <a:latin typeface="Cambria Math" charset="0"/>
                                </a:rPr>
                                <m:t>𝑦</m:t>
                              </m:r>
                              <m:r>
                                <a:rPr lang="fr-CH" sz="2800" b="0" i="1" smtClean="0">
                                  <a:latin typeface="Cambria Math" charset="0"/>
                                </a:rPr>
                                <m:t>)</m:t>
                              </m:r>
                            </m:e>
                            <m:sup>
                              <m:r>
                                <a:rPr lang="fr-CH" sz="2800" b="0" i="1" smtClean="0">
                                  <a:latin typeface="Cambria Math" charset="0"/>
                                </a:rPr>
                                <m:t>2</m:t>
                              </m:r>
                            </m:sup>
                          </m:sSup>
                          <m:r>
                            <a:rPr lang="fr-CH" sz="2800" b="0" i="1" smtClean="0">
                              <a:latin typeface="Cambria Math" charset="0"/>
                            </a:rPr>
                            <m:t> </m:t>
                          </m:r>
                        </m:e>
                      </m:nary>
                    </m:oMath>
                  </m:oMathPara>
                </a14:m>
                <a:endParaRPr lang="en-GB" sz="2800" dirty="0"/>
              </a:p>
              <a:p>
                <a:endParaRPr lang="en-GB" sz="2400" dirty="0"/>
              </a:p>
              <a:p>
                <a:r>
                  <a:rPr lang="en-GB" sz="2400" dirty="0"/>
                  <a:t>D = Training set from which the model is learnt</a:t>
                </a:r>
              </a:p>
              <a:p>
                <a:r>
                  <a:rPr lang="en-GB" sz="2400" dirty="0"/>
                  <a:t>T = Validation set on which error is evaluated (test set)</a:t>
                </a:r>
              </a:p>
              <a:p>
                <a:r>
                  <a:rPr lang="en-GB" sz="2400" dirty="0"/>
                  <a:t>Squared error measure</a:t>
                </a:r>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277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02469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Evaluate error on training set D: </a:t>
                </a:r>
                <a:r>
                  <a:rPr lang="en-US" sz="2800" b="1" dirty="0"/>
                  <a:t>training error</a:t>
                </a: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𝐸𝑟𝑟</m:t>
                          </m:r>
                        </m:e>
                        <m:sub>
                          <m:r>
                            <a:rPr lang="fr-CH" sz="2800" b="0" i="1" smtClean="0">
                              <a:latin typeface="Cambria Math" charset="0"/>
                            </a:rPr>
                            <m:t>𝑡𝑟𝑎𝑖𝑛</m:t>
                          </m:r>
                        </m:sub>
                      </m:sSub>
                      <m:r>
                        <a:rPr lang="fr-CH" sz="2800" b="0" i="1" smtClean="0">
                          <a:latin typeface="Cambria Math" charset="0"/>
                        </a:rPr>
                        <m:t>=</m:t>
                      </m:r>
                      <m:r>
                        <a:rPr lang="fr-CH" sz="2800" b="0" i="1" smtClean="0">
                          <a:latin typeface="Cambria Math" charset="0"/>
                        </a:rPr>
                        <m:t>𝐸𝑟𝑟</m:t>
                      </m:r>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𝑓</m:t>
                          </m:r>
                        </m:e>
                        <m:sub>
                          <m:r>
                            <a:rPr lang="fr-CH" sz="2800" b="0" i="1" smtClean="0">
                              <a:latin typeface="Cambria Math" charset="0"/>
                            </a:rPr>
                            <m:t>𝐷</m:t>
                          </m:r>
                        </m:sub>
                      </m:sSub>
                      <m:r>
                        <a:rPr lang="fr-CH" sz="2800" b="0" i="1" smtClean="0">
                          <a:latin typeface="Cambria Math" charset="0"/>
                        </a:rPr>
                        <m:t>,</m:t>
                      </m:r>
                      <m:r>
                        <a:rPr lang="fr-CH" sz="2800" b="0" i="1" smtClean="0">
                          <a:latin typeface="Cambria Math" charset="0"/>
                        </a:rPr>
                        <m:t>𝐷</m:t>
                      </m:r>
                      <m:r>
                        <a:rPr lang="fr-CH" sz="2800" b="0" i="1" smtClean="0">
                          <a:latin typeface="Cambria Math" charset="0"/>
                        </a:rPr>
                        <m:t>)</m:t>
                      </m:r>
                    </m:oMath>
                  </m:oMathPara>
                </a14:m>
                <a:endParaRPr lang="en-US" sz="2800" dirty="0"/>
              </a:p>
              <a:p>
                <a:endParaRPr lang="en-US" sz="2800" dirty="0"/>
              </a:p>
              <a:p>
                <a:r>
                  <a:rPr lang="en-US" sz="2800" dirty="0"/>
                  <a:t>Test model with an independent test set T: </a:t>
                </a:r>
                <a:r>
                  <a:rPr lang="en-US" sz="2800" b="1" dirty="0"/>
                  <a:t>test error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𝐸𝑟𝑟</m:t>
                          </m:r>
                        </m:e>
                        <m:sub>
                          <m:r>
                            <a:rPr lang="fr-CH" sz="2800" b="0" i="1" smtClean="0">
                              <a:latin typeface="Cambria Math" charset="0"/>
                            </a:rPr>
                            <m:t>𝑡𝑒𝑠𝑡</m:t>
                          </m:r>
                        </m:sub>
                      </m:sSub>
                      <m:r>
                        <a:rPr lang="fr-CH" sz="2800" i="1">
                          <a:latin typeface="Cambria Math" charset="0"/>
                        </a:rPr>
                        <m:t>=</m:t>
                      </m:r>
                      <m:r>
                        <a:rPr lang="fr-CH" sz="2800" b="0" i="1" smtClean="0">
                          <a:latin typeface="Cambria Math" charset="0"/>
                        </a:rPr>
                        <m:t>𝐸𝑟𝑟</m:t>
                      </m:r>
                      <m:r>
                        <a:rPr lang="fr-CH" sz="2800" i="1">
                          <a:latin typeface="Cambria Math" charset="0"/>
                        </a:rPr>
                        <m:t>(</m:t>
                      </m:r>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b="0" i="1" smtClean="0">
                          <a:latin typeface="Cambria Math" charset="0"/>
                        </a:rPr>
                        <m:t>𝑇</m:t>
                      </m:r>
                      <m:r>
                        <a:rPr lang="fr-CH" sz="2800" i="1">
                          <a:latin typeface="Cambria Math" charset="0"/>
                        </a:rPr>
                        <m:t>)</m:t>
                      </m:r>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49965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Training and Test Error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606" y="1341438"/>
            <a:ext cx="7527364"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TextBox 5"/>
          <p:cNvSpPr txBox="1"/>
          <p:nvPr/>
        </p:nvSpPr>
        <p:spPr>
          <a:xfrm>
            <a:off x="7219334" y="3284984"/>
            <a:ext cx="1380379" cy="461665"/>
          </a:xfrm>
          <a:prstGeom prst="rect">
            <a:avLst/>
          </a:prstGeom>
          <a:noFill/>
        </p:spPr>
        <p:txBody>
          <a:bodyPr wrap="none" rtlCol="0">
            <a:spAutoFit/>
          </a:bodyPr>
          <a:lstStyle/>
          <a:p>
            <a:r>
              <a:rPr lang="en-US" sz="2400">
                <a:latin typeface="Calibri" charset="0"/>
                <a:ea typeface="Calibri" charset="0"/>
                <a:cs typeface="Calibri" charset="0"/>
              </a:rPr>
              <a:t>Test Error</a:t>
            </a:r>
          </a:p>
        </p:txBody>
      </p:sp>
      <p:sp>
        <p:nvSpPr>
          <p:cNvPr id="7" name="TextBox 6"/>
          <p:cNvSpPr txBox="1"/>
          <p:nvPr/>
        </p:nvSpPr>
        <p:spPr>
          <a:xfrm>
            <a:off x="7193613" y="4839782"/>
            <a:ext cx="1872885" cy="461665"/>
          </a:xfrm>
          <a:prstGeom prst="rect">
            <a:avLst/>
          </a:prstGeom>
          <a:noFill/>
        </p:spPr>
        <p:txBody>
          <a:bodyPr wrap="none" rtlCol="0">
            <a:spAutoFit/>
          </a:bodyPr>
          <a:lstStyle/>
          <a:p>
            <a:r>
              <a:rPr lang="en-US" sz="2400">
                <a:latin typeface="Calibri" charset="0"/>
                <a:ea typeface="Calibri" charset="0"/>
                <a:cs typeface="Calibri" charset="0"/>
              </a:rPr>
              <a:t>Training Error</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659109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Repeatedly evaluate error for different models generated from different training sets </a:t>
                </a:r>
                <a14:m>
                  <m:oMath xmlns:m="http://schemas.openxmlformats.org/officeDocument/2006/math">
                    <m:r>
                      <a:rPr lang="fr-CH" sz="2800" b="0" i="1" smtClean="0">
                        <a:latin typeface="Cambria Math" charset="0"/>
                      </a:rPr>
                      <m:t>𝐷</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𝒟</m:t>
                    </m:r>
                  </m:oMath>
                </a14:m>
                <a:r>
                  <a:rPr lang="en-US" sz="2800" dirty="0"/>
                  <a:t> and corresponding test sets </a:t>
                </a:r>
                <a14:m>
                  <m:oMath xmlns:m="http://schemas.openxmlformats.org/officeDocument/2006/math">
                    <m:r>
                      <a:rPr lang="fr-CH" sz="2800" i="1">
                        <a:latin typeface="Cambria Math" charset="0"/>
                      </a:rPr>
                      <m:t>𝑇</m:t>
                    </m:r>
                    <m:r>
                      <a:rPr lang="fr-CH" sz="2800" i="1">
                        <a:latin typeface="Cambria Math" charset="0"/>
                      </a:rPr>
                      <m:t>(</m:t>
                    </m:r>
                    <m:r>
                      <a:rPr lang="fr-CH" sz="2800" i="1">
                        <a:latin typeface="Cambria Math" charset="0"/>
                      </a:rPr>
                      <m:t>𝐷</m:t>
                    </m:r>
                    <m:r>
                      <a:rPr lang="fr-CH" sz="2800" i="1">
                        <a:latin typeface="Cambria Math" charset="0"/>
                      </a:rPr>
                      <m:t>)</m:t>
                    </m:r>
                  </m:oMath>
                </a14:m>
                <a:endParaRPr lang="en-US" sz="2800" dirty="0"/>
              </a:p>
              <a:p>
                <a:r>
                  <a:rPr lang="en-US" sz="2800" b="1" dirty="0"/>
                  <a:t>Expected training error</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fr-CH" sz="2800" b="0" i="1" smtClean="0">
                              <a:latin typeface="Cambria Math" charset="0"/>
                            </a:rPr>
                            <m:t>𝐸𝐸𝑟𝑟</m:t>
                          </m:r>
                        </m:e>
                        <m:sub>
                          <m:r>
                            <a:rPr lang="fr-CH" sz="2800" b="0" i="1" smtClean="0">
                              <a:latin typeface="Cambria Math" charset="0"/>
                            </a:rPr>
                            <m:t>𝑡𝑟𝑎𝑖𝑛</m:t>
                          </m:r>
                        </m:sub>
                      </m:sSub>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𝐸</m:t>
                          </m:r>
                        </m:e>
                        <m:sub>
                          <m:r>
                            <a:rPr lang="en-US" sz="2800" i="1">
                              <a:latin typeface="Cambria Math" charset="0"/>
                              <a:ea typeface="Cambria Math" charset="0"/>
                              <a:cs typeface="Cambria Math" charset="0"/>
                            </a:rPr>
                            <m:t>𝒟</m:t>
                          </m:r>
                        </m:sub>
                      </m:sSub>
                      <m:d>
                        <m:dPr>
                          <m:begChr m:val="["/>
                          <m:endChr m:val="]"/>
                          <m:ctrlPr>
                            <a:rPr lang="fr-CH" sz="2800" b="0" i="1" smtClean="0">
                              <a:latin typeface="Cambria Math" panose="02040503050406030204" pitchFamily="18" charset="0"/>
                            </a:rPr>
                          </m:ctrlPr>
                        </m:dPr>
                        <m:e>
                          <m:r>
                            <a:rPr lang="fr-CH" sz="2800" b="0" i="1" smtClean="0">
                              <a:latin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𝐷</m:t>
                              </m:r>
                            </m:e>
                          </m:d>
                        </m:e>
                      </m:d>
                      <m:r>
                        <a:rPr lang="fr-CH" sz="2800" b="0" i="0"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en-US" sz="2800" i="1">
                                  <a:latin typeface="Cambria Math" charset="0"/>
                                  <a:ea typeface="Cambria Math" charset="0"/>
                                  <a:cs typeface="Cambria Math" charset="0"/>
                                </a:rPr>
                                <m:t>𝒟</m:t>
                              </m:r>
                            </m:e>
                          </m:d>
                        </m:den>
                      </m:f>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𝐷</m:t>
                          </m:r>
                          <m:r>
                            <a:rPr lang="fr-CH" sz="2800" b="0" i="1" smtClean="0">
                              <a:latin typeface="Cambria Math" charset="0"/>
                              <a:ea typeface="Cambria Math" charset="0"/>
                              <a:cs typeface="Cambria Math" charset="0"/>
                            </a:rPr>
                            <m:t>∈</m:t>
                          </m:r>
                          <m:r>
                            <a:rPr lang="en-US" sz="2800" i="1">
                              <a:latin typeface="Cambria Math" charset="0"/>
                              <a:ea typeface="Cambria Math" charset="0"/>
                              <a:cs typeface="Cambria Math" charset="0"/>
                            </a:rPr>
                            <m:t>𝒟</m:t>
                          </m:r>
                        </m:sub>
                        <m:sup/>
                        <m:e>
                          <m:r>
                            <a:rPr lang="fr-CH" sz="2800" b="0" i="1" smtClean="0">
                              <a:latin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𝐷</m:t>
                              </m:r>
                            </m:e>
                          </m:d>
                        </m:e>
                      </m:nary>
                    </m:oMath>
                  </m:oMathPara>
                </a14:m>
                <a:endParaRPr lang="en-US" sz="2800" dirty="0"/>
              </a:p>
              <a:p>
                <a:r>
                  <a:rPr lang="en-US" sz="2800" b="1" dirty="0"/>
                  <a:t>Expected test error</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fr-CH" sz="2800" i="1">
                                  <a:latin typeface="Cambria Math" charset="0"/>
                                </a:rPr>
                                <m:t>𝐸𝐸𝑟𝑟</m:t>
                              </m:r>
                            </m:e>
                            <m:sub>
                              <m:r>
                                <a:rPr lang="fr-CH" sz="2800" i="1" smtClean="0">
                                  <a:latin typeface="Cambria Math" charset="0"/>
                                </a:rPr>
                                <m:t>𝑡</m:t>
                              </m:r>
                              <m:r>
                                <a:rPr lang="fr-CH" sz="2800" b="0" i="1" smtClean="0">
                                  <a:latin typeface="Cambria Math" charset="0"/>
                                </a:rPr>
                                <m:t>𝑒𝑠𝑡</m:t>
                              </m:r>
                            </m:sub>
                          </m:sSub>
                          <m:r>
                            <a:rPr lang="fr-CH" sz="2800" b="0" i="1" smtClean="0">
                              <a:latin typeface="Cambria Math" charset="0"/>
                            </a:rPr>
                            <m:t>=</m:t>
                          </m:r>
                          <m:r>
                            <a:rPr lang="fr-CH" sz="2800" i="1">
                              <a:latin typeface="Cambria Math" charset="0"/>
                            </a:rPr>
                            <m:t>𝐸</m:t>
                          </m:r>
                        </m:e>
                        <m:sub>
                          <m:r>
                            <a:rPr lang="en-US" sz="2800" i="1">
                              <a:latin typeface="Cambria Math" charset="0"/>
                              <a:ea typeface="Cambria Math" charset="0"/>
                              <a:cs typeface="Cambria Math" charset="0"/>
                            </a:rPr>
                            <m:t>𝒟</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Sub>
                      <m:r>
                        <a:rPr lang="fr-CH" sz="2800" i="1">
                          <a:latin typeface="Cambria Math" charset="0"/>
                        </a:rPr>
                        <m:t> </m:t>
                      </m:r>
                      <m:d>
                        <m:dPr>
                          <m:begChr m:val="["/>
                          <m:endChr m:val="]"/>
                          <m:ctrlPr>
                            <a:rPr lang="fr-CH" sz="2800" i="1">
                              <a:latin typeface="Cambria Math" panose="02040503050406030204" pitchFamily="18" charset="0"/>
                            </a:rPr>
                          </m:ctrlPr>
                        </m:dPr>
                        <m:e>
                          <m:r>
                            <a:rPr lang="fr-CH" sz="2800" b="0" i="1" smtClean="0">
                              <a:latin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𝑇</m:t>
                              </m:r>
                              <m:r>
                                <a:rPr lang="fr-CH" sz="2800" i="1">
                                  <a:latin typeface="Cambria Math" charset="0"/>
                                </a:rPr>
                                <m:t>(</m:t>
                              </m:r>
                              <m:r>
                                <a:rPr lang="fr-CH" sz="2800" i="1">
                                  <a:latin typeface="Cambria Math" charset="0"/>
                                </a:rPr>
                                <m:t>𝐷</m:t>
                              </m:r>
                              <m:r>
                                <a:rPr lang="fr-CH" sz="2800" i="1">
                                  <a:latin typeface="Cambria Math" charset="0"/>
                                </a:rPr>
                                <m:t>)</m:t>
                              </m:r>
                            </m:e>
                          </m:d>
                        </m:e>
                      </m:d>
                      <m:r>
                        <a:rPr lang="fr-CH" sz="2800">
                          <a:latin typeface="Cambria Math" charset="0"/>
                        </a:rPr>
                        <m:t>=</m:t>
                      </m:r>
                      <m:f>
                        <m:fPr>
                          <m:ctrlPr>
                            <a:rPr lang="fr-CH" sz="2800" i="1">
                              <a:latin typeface="Cambria Math" panose="02040503050406030204" pitchFamily="18" charset="0"/>
                            </a:rPr>
                          </m:ctrlPr>
                        </m:fPr>
                        <m:num>
                          <m:r>
                            <a:rPr lang="fr-CH" sz="2800" i="1">
                              <a:latin typeface="Cambria Math" charset="0"/>
                            </a:rPr>
                            <m:t>1</m:t>
                          </m:r>
                        </m:num>
                        <m:den>
                          <m:d>
                            <m:dPr>
                              <m:begChr m:val="|"/>
                              <m:endChr m:val="|"/>
                              <m:ctrlPr>
                                <a:rPr lang="fr-CH" sz="2800" i="1">
                                  <a:latin typeface="Cambria Math" panose="02040503050406030204" pitchFamily="18" charset="0"/>
                                </a:rPr>
                              </m:ctrlPr>
                            </m:dPr>
                            <m:e>
                              <m:r>
                                <a:rPr lang="en-US" sz="2800" i="1">
                                  <a:latin typeface="Cambria Math" charset="0"/>
                                  <a:ea typeface="Cambria Math" charset="0"/>
                                  <a:cs typeface="Cambria Math" charset="0"/>
                                </a:rPr>
                                <m:t>𝒟</m:t>
                              </m:r>
                            </m:e>
                          </m:d>
                        </m:den>
                      </m:f>
                      <m:nary>
                        <m:naryPr>
                          <m:chr m:val="∑"/>
                          <m:supHide m:val="on"/>
                          <m:ctrlPr>
                            <a:rPr lang="fr-CH" sz="2800" i="1">
                              <a:latin typeface="Cambria Math" panose="02040503050406030204" pitchFamily="18" charset="0"/>
                            </a:rPr>
                          </m:ctrlPr>
                        </m:naryPr>
                        <m:sub>
                          <m:r>
                            <m:rPr>
                              <m:brk m:alnAt="7"/>
                            </m:rPr>
                            <a:rPr lang="fr-CH" sz="2800" i="1">
                              <a:latin typeface="Cambria Math" charset="0"/>
                            </a:rPr>
                            <m:t>𝐷</m:t>
                          </m:r>
                          <m:r>
                            <a:rPr lang="fr-CH" sz="2800" i="1">
                              <a:latin typeface="Cambria Math" charset="0"/>
                              <a:ea typeface="Cambria Math" charset="0"/>
                              <a:cs typeface="Cambria Math" charset="0"/>
                            </a:rPr>
                            <m:t>∈</m:t>
                          </m:r>
                          <m:r>
                            <a:rPr lang="en-US" sz="2800" i="1">
                              <a:latin typeface="Cambria Math" charset="0"/>
                              <a:ea typeface="Cambria Math" charset="0"/>
                              <a:cs typeface="Cambria Math" charset="0"/>
                            </a:rPr>
                            <m:t>𝒟</m:t>
                          </m:r>
                        </m:sub>
                        <m:sup/>
                        <m:e>
                          <m:r>
                            <a:rPr lang="fr-CH" sz="2800" b="0" i="1" smtClean="0">
                              <a:latin typeface="Cambria Math" charset="0"/>
                              <a:ea typeface="Cambria Math" charset="0"/>
                              <a:cs typeface="Cambria Math" charset="0"/>
                            </a:rPr>
                            <m:t>𝐸𝑟𝑟</m:t>
                          </m:r>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𝑓</m:t>
                                  </m:r>
                                </m:e>
                                <m:sub>
                                  <m:r>
                                    <a:rPr lang="fr-CH" sz="2800" i="1">
                                      <a:latin typeface="Cambria Math" charset="0"/>
                                    </a:rPr>
                                    <m:t>𝐷</m:t>
                                  </m:r>
                                </m:sub>
                              </m:sSub>
                              <m:r>
                                <a:rPr lang="fr-CH" sz="2800" i="1">
                                  <a:latin typeface="Cambria Math" charset="0"/>
                                </a:rPr>
                                <m:t>,</m:t>
                              </m:r>
                              <m:r>
                                <a:rPr lang="fr-CH" sz="2800" i="1">
                                  <a:latin typeface="Cambria Math" charset="0"/>
                                </a:rPr>
                                <m:t>𝑇</m:t>
                              </m:r>
                              <m:r>
                                <a:rPr lang="fr-CH" sz="2800" i="1">
                                  <a:latin typeface="Cambria Math" charset="0"/>
                                </a:rPr>
                                <m:t>(</m:t>
                              </m:r>
                              <m:r>
                                <a:rPr lang="fr-CH" sz="2800" i="1">
                                  <a:latin typeface="Cambria Math" charset="0"/>
                                </a:rPr>
                                <m:t>𝐷</m:t>
                              </m:r>
                              <m:r>
                                <a:rPr lang="fr-CH" sz="2800" i="1">
                                  <a:latin typeface="Cambria Math" charset="0"/>
                                </a:rPr>
                                <m:t>)</m:t>
                              </m:r>
                            </m:e>
                          </m:d>
                        </m:e>
                      </m:nary>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39043"/>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87379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The error can be rewritten as follows</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𝐸𝐸𝑟𝑟</m:t>
                          </m:r>
                        </m:e>
                        <m:sub>
                          <m:r>
                            <a:rPr lang="fr-CH" sz="2800" i="1">
                              <a:latin typeface="Cambria Math" charset="0"/>
                            </a:rPr>
                            <m:t>𝑡𝑒𝑠𝑡</m:t>
                          </m:r>
                        </m:sub>
                      </m:sSub>
                      <m:r>
                        <a:rPr lang="fr-CH" sz="2800" b="0" i="0" smtClean="0">
                          <a:latin typeface="Cambria Math" charset="0"/>
                        </a:rPr>
                        <m:t>=</m:t>
                      </m:r>
                      <m:sSup>
                        <m:sSupPr>
                          <m:ctrlPr>
                            <a:rPr lang="fr-CH" sz="2800" b="0" i="1" smtClean="0">
                              <a:latin typeface="Cambria Math" panose="02040503050406030204" pitchFamily="18" charset="0"/>
                            </a:rPr>
                          </m:ctrlPr>
                        </m:sSupPr>
                        <m:e>
                          <m:r>
                            <a:rPr lang="fr-CH" sz="2800" b="0" i="1" smtClean="0">
                              <a:latin typeface="Cambria Math" charset="0"/>
                            </a:rPr>
                            <m:t>𝐵𝑖𝑎𝑠</m:t>
                          </m:r>
                        </m:e>
                        <m:sup>
                          <m:r>
                            <a:rPr lang="fr-CH" sz="2800" b="0" i="1" smtClean="0">
                              <a:latin typeface="Cambria Math" charset="0"/>
                            </a:rPr>
                            <m:t>2</m:t>
                          </m:r>
                        </m:sup>
                      </m:sSup>
                      <m:r>
                        <a:rPr lang="fr-CH" sz="2800" b="0" i="1" smtClean="0">
                          <a:latin typeface="Cambria Math" charset="0"/>
                        </a:rPr>
                        <m:t>+</m:t>
                      </m:r>
                      <m:r>
                        <a:rPr lang="fr-CH" sz="2800" b="0" i="1" smtClean="0">
                          <a:latin typeface="Cambria Math" charset="0"/>
                        </a:rPr>
                        <m:t>𝑉𝑎𝑟𝑖𝑎𝑛𝑐𝑒</m:t>
                      </m:r>
                    </m:oMath>
                  </m:oMathPara>
                </a14:m>
                <a:endParaRPr lang="fr-CH" sz="2800" b="0" dirty="0"/>
              </a:p>
              <a:p>
                <a:endParaRPr lang="fr-CH" sz="2800" dirty="0"/>
              </a:p>
              <a:p>
                <a:r>
                  <a:rPr lang="fr-CH" sz="2800" dirty="0"/>
                  <a:t>w</a:t>
                </a:r>
                <a:r>
                  <a:rPr lang="en-GB" sz="2800" dirty="0"/>
                  <a:t>here</a:t>
                </a:r>
              </a:p>
              <a:p>
                <a:pPr/>
                <a14:m>
                  <m:oMathPara xmlns:m="http://schemas.openxmlformats.org/officeDocument/2006/math">
                    <m:oMathParaPr>
                      <m:jc m:val="centerGroup"/>
                    </m:oMathParaPr>
                    <m:oMath xmlns:m="http://schemas.openxmlformats.org/officeDocument/2006/math">
                      <m:r>
                        <a:rPr lang="fr-CH" sz="2800" i="1">
                          <a:latin typeface="Cambria Math" charset="0"/>
                        </a:rPr>
                        <m:t>𝐵𝑖𝑎𝑠</m:t>
                      </m:r>
                      <m:r>
                        <a:rPr lang="fr-CH" sz="2800" b="0" i="0"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𝐸</m:t>
                          </m:r>
                        </m:e>
                        <m:sub>
                          <m:r>
                            <a:rPr lang="en-US" sz="2800" i="1">
                              <a:latin typeface="Cambria Math" charset="0"/>
                              <a:ea typeface="Cambria Math" charset="0"/>
                              <a:cs typeface="Cambria Math" charset="0"/>
                            </a:rPr>
                            <m:t>𝒟</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Sub>
                      <m:r>
                        <a:rPr lang="fr-CH" sz="2800" b="0" i="1" smtClean="0">
                          <a:latin typeface="Cambria Math" charset="0"/>
                        </a:rPr>
                        <m:t>[</m:t>
                      </m:r>
                      <m:sSub>
                        <m:sSubPr>
                          <m:ctrlPr>
                            <a:rPr lang="fr-CH" sz="2800" i="1">
                              <a:latin typeface="Cambria Math" panose="02040503050406030204" pitchFamily="18" charset="0"/>
                            </a:rPr>
                          </m:ctrlPr>
                        </m:sSubPr>
                        <m:e>
                          <m:r>
                            <a:rPr lang="fr-CH" sz="2800" i="1">
                              <a:latin typeface="Cambria Math" charset="0"/>
                            </a:rPr>
                            <m:t>𝑓</m:t>
                          </m:r>
                        </m:e>
                        <m:sub>
                          <m:r>
                            <a:rPr lang="fr-CH" sz="2800" i="1">
                              <a:latin typeface="Cambria Math" charset="0"/>
                            </a:rPr>
                            <m:t>𝐷</m:t>
                          </m:r>
                        </m:sub>
                      </m:sSub>
                      <m:d>
                        <m:dPr>
                          <m:ctrlPr>
                            <a:rPr lang="fr-CH" sz="2800" i="1">
                              <a:latin typeface="Cambria Math" panose="02040503050406030204" pitchFamily="18" charset="0"/>
                            </a:rPr>
                          </m:ctrlPr>
                        </m:dPr>
                        <m:e>
                          <m:r>
                            <a:rPr lang="fr-CH" sz="2800" i="1">
                              <a:latin typeface="Cambria Math" charset="0"/>
                            </a:rPr>
                            <m:t>𝑋</m:t>
                          </m:r>
                        </m:e>
                      </m:d>
                      <m:r>
                        <a:rPr lang="fr-CH" sz="2800" i="1">
                          <a:latin typeface="Cambria Math" charset="0"/>
                        </a:rPr>
                        <m:t>−</m:t>
                      </m:r>
                      <m:r>
                        <a:rPr lang="fr-CH" sz="2800" i="1">
                          <a:latin typeface="Cambria Math" charset="0"/>
                        </a:rPr>
                        <m:t>𝑦</m:t>
                      </m:r>
                      <m:r>
                        <a:rPr lang="fr-CH" sz="2800" b="0" i="1" smtClean="0">
                          <a:latin typeface="Cambria Math" charset="0"/>
                        </a:rPr>
                        <m:t>]</m:t>
                      </m:r>
                    </m:oMath>
                  </m:oMathPara>
                </a14:m>
                <a:endParaRPr lang="en-GB" sz="2800" dirty="0"/>
              </a:p>
              <a:p>
                <a:r>
                  <a:rPr lang="en-GB" sz="2800" dirty="0"/>
                  <a:t>and</a:t>
                </a:r>
              </a:p>
              <a:p>
                <a:pPr/>
                <a14:m>
                  <m:oMathPara xmlns:m="http://schemas.openxmlformats.org/officeDocument/2006/math">
                    <m:oMathParaPr>
                      <m:jc m:val="centerGroup"/>
                    </m:oMathParaPr>
                    <m:oMath xmlns:m="http://schemas.openxmlformats.org/officeDocument/2006/math">
                      <m:r>
                        <a:rPr lang="fr-CH" sz="2800" i="1">
                          <a:latin typeface="Cambria Math" charset="0"/>
                        </a:rPr>
                        <m:t>𝑉𝑎𝑟𝑖𝑎𝑛𝑐𝑒</m:t>
                      </m:r>
                      <m:r>
                        <a:rPr lang="fr-CH" sz="2800" b="0" i="1" smtClean="0">
                          <a:latin typeface="Cambria Math" charset="0"/>
                        </a:rPr>
                        <m:t>=</m:t>
                      </m:r>
                      <m:sSub>
                        <m:sSubPr>
                          <m:ctrlPr>
                            <a:rPr lang="fr-CH" sz="2800" i="1">
                              <a:latin typeface="Cambria Math" panose="02040503050406030204" pitchFamily="18" charset="0"/>
                            </a:rPr>
                          </m:ctrlPr>
                        </m:sSubPr>
                        <m:e>
                          <m:r>
                            <a:rPr lang="fr-CH" sz="2800" i="1">
                              <a:latin typeface="Cambria Math" charset="0"/>
                            </a:rPr>
                            <m:t>𝐸</m:t>
                          </m:r>
                        </m:e>
                        <m:sub>
                          <m:r>
                            <a:rPr lang="en-US" sz="2800" i="1">
                              <a:latin typeface="Cambria Math" charset="0"/>
                              <a:ea typeface="Cambria Math" charset="0"/>
                              <a:cs typeface="Cambria Math" charset="0"/>
                            </a:rPr>
                            <m:t>𝒟</m:t>
                          </m:r>
                          <m: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𝑇</m:t>
                          </m:r>
                        </m:sub>
                      </m:sSub>
                      <m:r>
                        <a:rPr lang="fr-CH" sz="2800" b="0" i="1" smtClean="0">
                          <a:latin typeface="Cambria Math" charset="0"/>
                          <a:ea typeface="Cambria Math" charset="0"/>
                          <a:cs typeface="Cambria Math" charset="0"/>
                        </a:rPr>
                        <m:t>[</m:t>
                      </m:r>
                      <m:sSup>
                        <m:sSupPr>
                          <m:ctrlPr>
                            <a:rPr lang="fr-CH" sz="2800" b="0" i="1" smtClean="0">
                              <a:latin typeface="Cambria Math" panose="02040503050406030204" pitchFamily="18" charset="0"/>
                              <a:ea typeface="Cambria Math" charset="0"/>
                              <a:cs typeface="Cambria Math" charset="0"/>
                            </a:rPr>
                          </m:ctrlPr>
                        </m:sSupPr>
                        <m:e>
                          <m:d>
                            <m:dPr>
                              <m:ctrlPr>
                                <a:rPr lang="fr-CH" sz="2800" b="0" i="1" smtClean="0">
                                  <a:latin typeface="Cambria Math" panose="02040503050406030204" pitchFamily="18" charset="0"/>
                                  <a:ea typeface="Cambria Math" charset="0"/>
                                  <a:cs typeface="Cambria Math" charset="0"/>
                                </a:rPr>
                              </m:ctrlPr>
                            </m:dPr>
                            <m:e>
                              <m:sSub>
                                <m:sSubPr>
                                  <m:ctrlPr>
                                    <a:rPr lang="fr-CH" sz="2800" i="1">
                                      <a:latin typeface="Cambria Math" panose="02040503050406030204" pitchFamily="18" charset="0"/>
                                    </a:rPr>
                                  </m:ctrlPr>
                                </m:sSubPr>
                                <m:e>
                                  <m:r>
                                    <a:rPr lang="fr-CH" sz="2800" i="1">
                                      <a:latin typeface="Cambria Math" charset="0"/>
                                    </a:rPr>
                                    <m:t>𝑓</m:t>
                                  </m:r>
                                </m:e>
                                <m:sub>
                                  <m:r>
                                    <a:rPr lang="fr-CH" sz="2800" i="1">
                                      <a:latin typeface="Cambria Math" charset="0"/>
                                    </a:rPr>
                                    <m:t>𝐷</m:t>
                                  </m:r>
                                </m:sub>
                              </m:sSub>
                              <m:d>
                                <m:dPr>
                                  <m:ctrlPr>
                                    <a:rPr lang="fr-CH" sz="2800" i="1">
                                      <a:latin typeface="Cambria Math" panose="02040503050406030204" pitchFamily="18" charset="0"/>
                                    </a:rPr>
                                  </m:ctrlPr>
                                </m:dPr>
                                <m:e>
                                  <m:r>
                                    <a:rPr lang="fr-CH" sz="2800" i="1">
                                      <a:latin typeface="Cambria Math" charset="0"/>
                                    </a:rPr>
                                    <m:t>𝑋</m:t>
                                  </m:r>
                                </m:e>
                              </m:d>
                              <m:r>
                                <a:rPr lang="fr-CH" sz="2800" b="0" i="1" smtClean="0">
                                  <a:latin typeface="Cambria Math" charset="0"/>
                                </a:rPr>
                                <m:t>−</m:t>
                              </m:r>
                              <m:acc>
                                <m:accPr>
                                  <m:chr m:val="̅"/>
                                  <m:ctrlPr>
                                    <a:rPr lang="fr-CH" sz="2800" b="0" i="1" smtClean="0">
                                      <a:latin typeface="Cambria Math" panose="02040503050406030204" pitchFamily="18" charset="0"/>
                                    </a:rPr>
                                  </m:ctrlPr>
                                </m:accPr>
                                <m:e>
                                  <m:r>
                                    <a:rPr lang="fr-CH" sz="2800" b="0" i="1" smtClean="0">
                                      <a:latin typeface="Cambria Math" charset="0"/>
                                    </a:rPr>
                                    <m:t>𝑓</m:t>
                                  </m:r>
                                </m:e>
                              </m:acc>
                              <m:r>
                                <a:rPr lang="fr-CH" sz="2800" b="0" i="1" smtClean="0">
                                  <a:latin typeface="Cambria Math" charset="0"/>
                                </a:rPr>
                                <m:t>(</m:t>
                              </m:r>
                              <m:r>
                                <a:rPr lang="fr-CH" sz="2800" b="0" i="1" smtClean="0">
                                  <a:latin typeface="Cambria Math" charset="0"/>
                                </a:rPr>
                                <m:t>𝑋</m:t>
                              </m:r>
                              <m:r>
                                <a:rPr lang="fr-CH" sz="2800" b="0" i="1" smtClean="0">
                                  <a:latin typeface="Cambria Math" charset="0"/>
                                </a:rPr>
                                <m:t>)</m:t>
                              </m:r>
                            </m:e>
                          </m:d>
                        </m:e>
                        <m:sup>
                          <m:r>
                            <a:rPr lang="fr-CH" sz="2800" b="0" i="1" smtClean="0">
                              <a:latin typeface="Cambria Math" charset="0"/>
                              <a:ea typeface="Cambria Math" charset="0"/>
                              <a:cs typeface="Cambria Math" charset="0"/>
                            </a:rPr>
                            <m:t>2</m:t>
                          </m:r>
                        </m:sup>
                      </m:sSup>
                      <m:r>
                        <a:rPr lang="fr-CH" sz="2800" b="0" i="1" smtClean="0">
                          <a:latin typeface="Cambria Math" charset="0"/>
                          <a:ea typeface="Cambria Math" charset="0"/>
                          <a:cs typeface="Cambria Math" charset="0"/>
                        </a:rPr>
                        <m:t>]</m:t>
                      </m:r>
                    </m:oMath>
                  </m:oMathPara>
                </a14:m>
                <a:endParaRPr lang="en-GB" sz="2800" dirty="0"/>
              </a:p>
              <a:p>
                <a:r>
                  <a:rPr lang="en-GB" sz="2800" dirty="0"/>
                  <a:t>with </a:t>
                </a:r>
              </a:p>
              <a:p>
                <a:pPr/>
                <a14:m>
                  <m:oMathPara xmlns:m="http://schemas.openxmlformats.org/officeDocument/2006/math">
                    <m:oMathParaPr>
                      <m:jc m:val="centerGroup"/>
                    </m:oMathParaPr>
                    <m:oMath xmlns:m="http://schemas.openxmlformats.org/officeDocument/2006/math">
                      <m:acc>
                        <m:accPr>
                          <m:chr m:val="̅"/>
                          <m:ctrlPr>
                            <a:rPr lang="fr-CH" sz="2800" i="1">
                              <a:latin typeface="Cambria Math" panose="02040503050406030204" pitchFamily="18" charset="0"/>
                            </a:rPr>
                          </m:ctrlPr>
                        </m:accPr>
                        <m:e>
                          <m:r>
                            <a:rPr lang="fr-CH" sz="2800" i="1">
                              <a:latin typeface="Cambria Math" charset="0"/>
                            </a:rPr>
                            <m:t>𝑓</m:t>
                          </m:r>
                        </m:e>
                      </m:acc>
                      <m:d>
                        <m:dPr>
                          <m:ctrlPr>
                            <a:rPr lang="fr-CH" sz="2800" i="1">
                              <a:latin typeface="Cambria Math" panose="02040503050406030204" pitchFamily="18" charset="0"/>
                            </a:rPr>
                          </m:ctrlPr>
                        </m:dPr>
                        <m:e>
                          <m:r>
                            <a:rPr lang="fr-CH" sz="2800" i="1">
                              <a:latin typeface="Cambria Math" charset="0"/>
                            </a:rPr>
                            <m:t>𝑋</m:t>
                          </m:r>
                        </m:e>
                      </m:d>
                      <m:r>
                        <a:rPr lang="fr-CH" sz="2800" b="0" i="0" smtClean="0">
                          <a:latin typeface="Cambria Math" charset="0"/>
                        </a:rPr>
                        <m:t>=</m:t>
                      </m:r>
                      <m:sSub>
                        <m:sSubPr>
                          <m:ctrlPr>
                            <a:rPr lang="fr-CH" sz="2800" i="1">
                              <a:latin typeface="Cambria Math" panose="02040503050406030204" pitchFamily="18" charset="0"/>
                            </a:rPr>
                          </m:ctrlPr>
                        </m:sSubPr>
                        <m:e>
                          <m:r>
                            <a:rPr lang="fr-CH" sz="2800" i="1">
                              <a:latin typeface="Cambria Math" charset="0"/>
                            </a:rPr>
                            <m:t>𝐸</m:t>
                          </m:r>
                        </m:e>
                        <m:sub>
                          <m:r>
                            <a:rPr lang="en-US" sz="2800" i="1">
                              <a:latin typeface="Cambria Math" charset="0"/>
                              <a:ea typeface="Cambria Math" charset="0"/>
                              <a:cs typeface="Cambria Math" charset="0"/>
                            </a:rPr>
                            <m:t>𝒟</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𝑓</m:t>
                          </m:r>
                        </m:e>
                        <m:sub>
                          <m:r>
                            <a:rPr lang="fr-CH" sz="2800" i="1">
                              <a:latin typeface="Cambria Math" charset="0"/>
                            </a:rPr>
                            <m:t>𝐷</m:t>
                          </m:r>
                        </m:sub>
                      </m:sSub>
                      <m:d>
                        <m:dPr>
                          <m:ctrlPr>
                            <a:rPr lang="fr-CH" sz="2800" i="1">
                              <a:latin typeface="Cambria Math" panose="02040503050406030204" pitchFamily="18" charset="0"/>
                            </a:rPr>
                          </m:ctrlPr>
                        </m:dPr>
                        <m:e>
                          <m:r>
                            <a:rPr lang="fr-CH" sz="2800" i="1">
                              <a:latin typeface="Cambria Math" charset="0"/>
                            </a:rPr>
                            <m:t>𝑋</m:t>
                          </m:r>
                        </m:e>
                      </m:d>
                      <m:r>
                        <a:rPr lang="fr-CH" sz="2800" b="0" i="0" smtClean="0">
                          <a:latin typeface="Cambria Math" charset="0"/>
                        </a:rPr>
                        <m:t>]</m:t>
                      </m:r>
                    </m:oMath>
                  </m:oMathPara>
                </a14:m>
                <a:endParaRPr lang="en-GB"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ular Callout 4">
            <a:extLst>
              <a:ext uri="{FF2B5EF4-FFF2-40B4-BE49-F238E27FC236}">
                <a16:creationId xmlns:a16="http://schemas.microsoft.com/office/drawing/2014/main" id="{F0C5DF71-0695-0A4D-AF54-B1A594597833}"/>
              </a:ext>
            </a:extLst>
          </p:cNvPr>
          <p:cNvSpPr/>
          <p:nvPr/>
        </p:nvSpPr>
        <p:spPr bwMode="auto">
          <a:xfrm>
            <a:off x="7524328" y="5517232"/>
            <a:ext cx="1584176" cy="432048"/>
          </a:xfrm>
          <a:prstGeom prst="wedgeRectCallout">
            <a:avLst>
              <a:gd name="adj1" fmla="val -159732"/>
              <a:gd name="adj2" fmla="val -3814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Average predicted value</a:t>
            </a:r>
          </a:p>
        </p:txBody>
      </p:sp>
      <p:sp>
        <p:nvSpPr>
          <p:cNvPr id="6" name="Rectangular Callout 5">
            <a:extLst>
              <a:ext uri="{FF2B5EF4-FFF2-40B4-BE49-F238E27FC236}">
                <a16:creationId xmlns:a16="http://schemas.microsoft.com/office/drawing/2014/main" id="{4A31A27F-D155-EE45-9A8C-C03D1A25ADEC}"/>
              </a:ext>
            </a:extLst>
          </p:cNvPr>
          <p:cNvSpPr/>
          <p:nvPr/>
        </p:nvSpPr>
        <p:spPr bwMode="auto">
          <a:xfrm>
            <a:off x="7524328" y="4437112"/>
            <a:ext cx="1584176" cy="792088"/>
          </a:xfrm>
          <a:prstGeom prst="wedgeRectCallout">
            <a:avLst>
              <a:gd name="adj1" fmla="val -84029"/>
              <a:gd name="adj2" fmla="val -3203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Deviation from average predicted value by all models</a:t>
            </a:r>
          </a:p>
        </p:txBody>
      </p:sp>
      <p:sp>
        <p:nvSpPr>
          <p:cNvPr id="7" name="Rectangular Callout 6">
            <a:extLst>
              <a:ext uri="{FF2B5EF4-FFF2-40B4-BE49-F238E27FC236}">
                <a16:creationId xmlns:a16="http://schemas.microsoft.com/office/drawing/2014/main" id="{BCB325C5-8796-144C-A0A9-CFC5F22244E2}"/>
              </a:ext>
            </a:extLst>
          </p:cNvPr>
          <p:cNvSpPr/>
          <p:nvPr/>
        </p:nvSpPr>
        <p:spPr bwMode="auto">
          <a:xfrm>
            <a:off x="7524328" y="3284984"/>
            <a:ext cx="1584176" cy="648072"/>
          </a:xfrm>
          <a:prstGeom prst="wedgeRectCallout">
            <a:avLst>
              <a:gd name="adj1" fmla="val -135312"/>
              <a:gd name="adj2" fmla="val -761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Deviation of predicted value from true value over all models</a:t>
            </a:r>
          </a:p>
        </p:txBody>
      </p:sp>
    </p:spTree>
    <p:extLst>
      <p:ext uri="{BB962C8B-B14F-4D97-AF65-F5344CB8AC3E}">
        <p14:creationId xmlns:p14="http://schemas.microsoft.com/office/powerpoint/2010/main" val="8338642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and Variance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137527" y="971753"/>
            <a:ext cx="6589609" cy="4930355"/>
          </a:xfrm>
          <a:prstGeom prst="rect">
            <a:avLst/>
          </a:prstGeom>
        </p:spPr>
      </p:pic>
      <p:sp>
        <p:nvSpPr>
          <p:cNvPr id="7" name="Rounded Rectangle 6"/>
          <p:cNvSpPr/>
          <p:nvPr/>
        </p:nvSpPr>
        <p:spPr bwMode="auto">
          <a:xfrm>
            <a:off x="5652120" y="1700808"/>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3" name="Rounded Rectangle 12"/>
          <p:cNvSpPr/>
          <p:nvPr/>
        </p:nvSpPr>
        <p:spPr bwMode="auto">
          <a:xfrm>
            <a:off x="5652120" y="3933056"/>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2627784" y="1700808"/>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2627784" y="3933056"/>
            <a:ext cx="2088232" cy="2088232"/>
          </a:xfrm>
          <a:prstGeom prst="roundRect">
            <a:avLst/>
          </a:prstGeom>
          <a:noFill/>
          <a:ln w="50800" cap="flat" cmpd="sng" algn="ctr">
            <a:solidFill>
              <a:srgbClr val="00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cxnSp>
        <p:nvCxnSpPr>
          <p:cNvPr id="8" name="Straight Arrow Connector 7">
            <a:extLst>
              <a:ext uri="{FF2B5EF4-FFF2-40B4-BE49-F238E27FC236}">
                <a16:creationId xmlns:a16="http://schemas.microsoft.com/office/drawing/2014/main" id="{29E38385-52A1-4F46-9781-7B59121F482D}"/>
              </a:ext>
            </a:extLst>
          </p:cNvPr>
          <p:cNvCxnSpPr/>
          <p:nvPr/>
        </p:nvCxnSpPr>
        <p:spPr bwMode="auto">
          <a:xfrm flipV="1">
            <a:off x="3635896" y="2492896"/>
            <a:ext cx="57606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9E927AE-F46D-1F4D-AD69-898C0D6187F4}"/>
              </a:ext>
            </a:extLst>
          </p:cNvPr>
          <p:cNvSpPr txBox="1"/>
          <p:nvPr/>
        </p:nvSpPr>
        <p:spPr>
          <a:xfrm>
            <a:off x="2132044" y="2169730"/>
            <a:ext cx="1630299" cy="646331"/>
          </a:xfrm>
          <a:prstGeom prst="rect">
            <a:avLst/>
          </a:prstGeom>
          <a:solidFill>
            <a:schemeClr val="bg1"/>
          </a:solidFill>
        </p:spPr>
        <p:txBody>
          <a:bodyPr wrap="square" rtlCol="0">
            <a:spAutoFit/>
          </a:bodyPr>
          <a:lstStyle/>
          <a:p>
            <a:r>
              <a:rPr lang="en-US"/>
              <a:t>Predictions are consistently wrong,</a:t>
            </a:r>
          </a:p>
          <a:p>
            <a:r>
              <a:rPr lang="en-US"/>
              <a:t>but similar</a:t>
            </a:r>
          </a:p>
        </p:txBody>
      </p:sp>
      <p:sp>
        <p:nvSpPr>
          <p:cNvPr id="16" name="TextBox 15">
            <a:extLst>
              <a:ext uri="{FF2B5EF4-FFF2-40B4-BE49-F238E27FC236}">
                <a16:creationId xmlns:a16="http://schemas.microsoft.com/office/drawing/2014/main" id="{87C54F51-15DF-144E-AFC9-C230BBBABD90}"/>
              </a:ext>
            </a:extLst>
          </p:cNvPr>
          <p:cNvSpPr txBox="1"/>
          <p:nvPr/>
        </p:nvSpPr>
        <p:spPr>
          <a:xfrm>
            <a:off x="7513701" y="4869160"/>
            <a:ext cx="1630299" cy="646331"/>
          </a:xfrm>
          <a:prstGeom prst="rect">
            <a:avLst/>
          </a:prstGeom>
          <a:solidFill>
            <a:schemeClr val="bg1"/>
          </a:solidFill>
        </p:spPr>
        <p:txBody>
          <a:bodyPr wrap="square" rtlCol="0">
            <a:spAutoFit/>
          </a:bodyPr>
          <a:lstStyle/>
          <a:p>
            <a:r>
              <a:rPr lang="en-US"/>
              <a:t>Predictions are on average right, but individually wrong</a:t>
            </a:r>
          </a:p>
        </p:txBody>
      </p:sp>
      <p:cxnSp>
        <p:nvCxnSpPr>
          <p:cNvPr id="17" name="Straight Arrow Connector 16">
            <a:extLst>
              <a:ext uri="{FF2B5EF4-FFF2-40B4-BE49-F238E27FC236}">
                <a16:creationId xmlns:a16="http://schemas.microsoft.com/office/drawing/2014/main" id="{66CBD1CA-B249-CE48-912D-12E0ED38055F}"/>
              </a:ext>
            </a:extLst>
          </p:cNvPr>
          <p:cNvCxnSpPr>
            <a:cxnSpLocks/>
          </p:cNvCxnSpPr>
          <p:nvPr/>
        </p:nvCxnSpPr>
        <p:spPr bwMode="auto">
          <a:xfrm flipV="1">
            <a:off x="6577597" y="4365104"/>
            <a:ext cx="118639" cy="6120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F265BDBA-CC5E-3545-AD34-B0BC4A396F6E}"/>
              </a:ext>
            </a:extLst>
          </p:cNvPr>
          <p:cNvCxnSpPr>
            <a:cxnSpLocks/>
          </p:cNvCxnSpPr>
          <p:nvPr/>
        </p:nvCxnSpPr>
        <p:spPr bwMode="auto">
          <a:xfrm flipV="1">
            <a:off x="6577597" y="4671138"/>
            <a:ext cx="514683" cy="3060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7F2B1833-6A2F-3146-A214-68DA7AC402FC}"/>
              </a:ext>
            </a:extLst>
          </p:cNvPr>
          <p:cNvCxnSpPr>
            <a:cxnSpLocks/>
          </p:cNvCxnSpPr>
          <p:nvPr/>
        </p:nvCxnSpPr>
        <p:spPr bwMode="auto">
          <a:xfrm>
            <a:off x="6577597" y="4977172"/>
            <a:ext cx="257341" cy="1080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72DB6850-B4E9-784C-9FDC-38107427511D}"/>
              </a:ext>
            </a:extLst>
          </p:cNvPr>
          <p:cNvCxnSpPr>
            <a:cxnSpLocks/>
          </p:cNvCxnSpPr>
          <p:nvPr/>
        </p:nvCxnSpPr>
        <p:spPr bwMode="auto">
          <a:xfrm>
            <a:off x="6577597" y="4977172"/>
            <a:ext cx="316421" cy="5383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E3CF7550-81B6-D54C-9BF3-42B4DF63C652}"/>
              </a:ext>
            </a:extLst>
          </p:cNvPr>
          <p:cNvCxnSpPr>
            <a:cxnSpLocks/>
          </p:cNvCxnSpPr>
          <p:nvPr/>
        </p:nvCxnSpPr>
        <p:spPr bwMode="auto">
          <a:xfrm flipH="1">
            <a:off x="6300192" y="4995458"/>
            <a:ext cx="277405" cy="897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20F39FBA-9F19-A241-8E4F-397997197E47}"/>
              </a:ext>
            </a:extLst>
          </p:cNvPr>
          <p:cNvCxnSpPr>
            <a:cxnSpLocks/>
          </p:cNvCxnSpPr>
          <p:nvPr/>
        </p:nvCxnSpPr>
        <p:spPr bwMode="auto">
          <a:xfrm flipH="1" flipV="1">
            <a:off x="6438894" y="4706858"/>
            <a:ext cx="138703" cy="28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8678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3" grpId="1" animBg="1"/>
      <p:bldP spid="14" grpId="0" animBg="1"/>
      <p:bldP spid="14"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Collection AND preparation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0419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 Variance and Model Complexity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16" name="Content Placeholder 2"/>
          <p:cNvSpPr>
            <a:spLocks noGrp="1"/>
          </p:cNvSpPr>
          <p:nvPr>
            <p:ph idx="1"/>
          </p:nvPr>
        </p:nvSpPr>
        <p:spPr>
          <a:xfrm>
            <a:off x="179388" y="1341438"/>
            <a:ext cx="8305800" cy="5029200"/>
          </a:xfrm>
        </p:spPr>
        <p:txBody>
          <a:bodyPr/>
          <a:lstStyle/>
          <a:p>
            <a:r>
              <a:rPr lang="en" sz="2800" dirty="0">
                <a:solidFill>
                  <a:schemeClr val="dk1"/>
                </a:solidFill>
                <a:ea typeface="Calibri"/>
                <a:sym typeface="Calibri"/>
              </a:rPr>
              <a:t>There is usually a bias-variance tradeoff caused by model complexity</a:t>
            </a:r>
            <a:endParaRPr lang="fr-CH" sz="2800" dirty="0">
              <a:solidFill>
                <a:schemeClr val="dk1"/>
              </a:solidFill>
              <a:ea typeface="Calibri"/>
              <a:sym typeface="Calibri"/>
            </a:endParaRPr>
          </a:p>
          <a:p>
            <a:endParaRPr lang="fr-CH" sz="2800" b="1" dirty="0">
              <a:solidFill>
                <a:srgbClr val="C00000"/>
              </a:solidFill>
              <a:ea typeface="Calibri"/>
              <a:sym typeface="Calibri"/>
            </a:endParaRPr>
          </a:p>
          <a:p>
            <a:r>
              <a:rPr lang="en" sz="2800" b="1" dirty="0">
                <a:solidFill>
                  <a:schemeClr val="accent2">
                    <a:lumMod val="50000"/>
                  </a:schemeClr>
                </a:solidFill>
                <a:ea typeface="Calibri"/>
                <a:sym typeface="Calibri"/>
              </a:rPr>
              <a:t>Complex models </a:t>
            </a:r>
            <a:r>
              <a:rPr lang="en" sz="2800" dirty="0">
                <a:solidFill>
                  <a:schemeClr val="dk1"/>
                </a:solidFill>
                <a:ea typeface="Calibri"/>
                <a:sym typeface="Calibri"/>
              </a:rPr>
              <a:t>(many parameters) usually have lower bias, but higher variance</a:t>
            </a:r>
            <a:r>
              <a:rPr lang="fr-CH" sz="2800" dirty="0">
                <a:solidFill>
                  <a:schemeClr val="dk1"/>
                </a:solidFill>
                <a:ea typeface="Calibri"/>
                <a:sym typeface="Calibri"/>
              </a:rPr>
              <a:t> </a:t>
            </a:r>
            <a:br>
              <a:rPr lang="fr-CH" sz="2800" dirty="0">
                <a:solidFill>
                  <a:schemeClr val="dk1"/>
                </a:solidFill>
                <a:ea typeface="Calibri"/>
                <a:sym typeface="Calibri"/>
              </a:rPr>
            </a:br>
            <a:r>
              <a:rPr lang="fr-CH" sz="2800" dirty="0">
                <a:solidFill>
                  <a:schemeClr val="dk1"/>
                </a:solidFill>
                <a:ea typeface="Calibri"/>
                <a:sym typeface="Calibri"/>
              </a:rPr>
              <a:t>→ </a:t>
            </a:r>
            <a:r>
              <a:rPr lang="fr-CH" sz="2800" b="1" dirty="0">
                <a:solidFill>
                  <a:schemeClr val="dk1"/>
                </a:solidFill>
                <a:ea typeface="Calibri"/>
                <a:sym typeface="Calibri"/>
              </a:rPr>
              <a:t>over-</a:t>
            </a:r>
            <a:r>
              <a:rPr lang="fr-CH" sz="2800" b="1" dirty="0" err="1">
                <a:solidFill>
                  <a:schemeClr val="dk1"/>
                </a:solidFill>
                <a:ea typeface="Calibri"/>
                <a:sym typeface="Calibri"/>
              </a:rPr>
              <a:t>fitting</a:t>
            </a:r>
            <a:r>
              <a:rPr lang="en" sz="2800" dirty="0">
                <a:solidFill>
                  <a:schemeClr val="dk1"/>
                </a:solidFill>
                <a:ea typeface="Calibri"/>
                <a:sym typeface="Calibri"/>
              </a:rPr>
              <a:t> </a:t>
            </a:r>
          </a:p>
          <a:p>
            <a:endParaRPr lang="fr-CH" sz="2800" b="1" dirty="0">
              <a:solidFill>
                <a:srgbClr val="C00000"/>
              </a:solidFill>
              <a:ea typeface="Calibri"/>
              <a:sym typeface="Calibri"/>
            </a:endParaRPr>
          </a:p>
          <a:p>
            <a:r>
              <a:rPr lang="en" sz="2800" b="1" dirty="0">
                <a:solidFill>
                  <a:schemeClr val="accent2">
                    <a:lumMod val="50000"/>
                  </a:schemeClr>
                </a:solidFill>
                <a:ea typeface="Calibri"/>
                <a:sym typeface="Calibri"/>
              </a:rPr>
              <a:t>Simple models </a:t>
            </a:r>
            <a:r>
              <a:rPr lang="en" sz="2800" dirty="0">
                <a:solidFill>
                  <a:schemeClr val="dk1"/>
                </a:solidFill>
                <a:ea typeface="Calibri"/>
                <a:sym typeface="Calibri"/>
              </a:rPr>
              <a:t>(few parameters) have higher bias, but lower variance</a:t>
            </a:r>
            <a:r>
              <a:rPr lang="fr-CH" sz="2800" dirty="0">
                <a:solidFill>
                  <a:schemeClr val="dk1"/>
                </a:solidFill>
                <a:ea typeface="Calibri"/>
                <a:sym typeface="Calibri"/>
              </a:rPr>
              <a:t> </a:t>
            </a:r>
          </a:p>
          <a:p>
            <a:r>
              <a:rPr lang="fr-CH" sz="2800" dirty="0">
                <a:solidFill>
                  <a:schemeClr val="dk1"/>
                </a:solidFill>
                <a:ea typeface="Calibri"/>
                <a:sym typeface="Calibri"/>
              </a:rPr>
              <a:t>→ </a:t>
            </a:r>
            <a:r>
              <a:rPr lang="fr-CH" sz="2800" b="1" dirty="0" err="1">
                <a:solidFill>
                  <a:schemeClr val="dk1"/>
                </a:solidFill>
                <a:ea typeface="Calibri"/>
                <a:sym typeface="Calibri"/>
              </a:rPr>
              <a:t>under-fitting</a:t>
            </a:r>
            <a:r>
              <a:rPr lang="fr-CH" sz="2800" dirty="0">
                <a:solidFill>
                  <a:schemeClr val="dk1"/>
                </a:solidFill>
                <a:ea typeface="Calibri"/>
                <a:sym typeface="Calibri"/>
              </a:rPr>
              <a:t> </a:t>
            </a:r>
          </a:p>
          <a:p>
            <a:endParaRPr lang="en" sz="2800" dirty="0">
              <a:solidFill>
                <a:schemeClr val="dk1"/>
              </a:solidFill>
              <a:ea typeface="Calibri"/>
              <a:sym typeface="Calibri"/>
            </a:endParaRPr>
          </a:p>
          <a:p>
            <a:endParaRPr lang="en-GB" sz="2800" dirty="0"/>
          </a:p>
        </p:txBody>
      </p:sp>
    </p:spTree>
    <p:extLst>
      <p:ext uri="{BB962C8B-B14F-4D97-AF65-F5344CB8AC3E}">
        <p14:creationId xmlns:p14="http://schemas.microsoft.com/office/powerpoint/2010/main" val="8194779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5182" y="1341438"/>
            <a:ext cx="6174212"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03584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1024708"/>
            <a:ext cx="5048200" cy="4826463"/>
          </a:xfrm>
          <a:prstGeom prst="rect">
            <a:avLst/>
          </a:prstGeom>
        </p:spPr>
      </p:pic>
      <p:sp>
        <p:nvSpPr>
          <p:cNvPr id="2" name="Title 1"/>
          <p:cNvSpPr>
            <a:spLocks noGrp="1"/>
          </p:cNvSpPr>
          <p:nvPr>
            <p:ph type="title"/>
          </p:nvPr>
        </p:nvSpPr>
        <p:spPr/>
        <p:txBody>
          <a:bodyPr/>
          <a:lstStyle/>
          <a:p>
            <a:r>
              <a:rPr lang="en-GB" dirty="0"/>
              <a:t>Does More Data Help?</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9" name="Rectangle 5"/>
          <p:cNvSpPr>
            <a:spLocks noChangeArrowheads="1"/>
          </p:cNvSpPr>
          <p:nvPr/>
        </p:nvSpPr>
        <p:spPr bwMode="auto">
          <a:xfrm>
            <a:off x="2271564" y="5871376"/>
            <a:ext cx="4464496" cy="585418"/>
          </a:xfrm>
          <a:prstGeom prst="rect">
            <a:avLst/>
          </a:prstGeom>
          <a:noFill/>
          <a:ln w="9525">
            <a:noFill/>
            <a:miter lim="800000"/>
            <a:headEnd/>
            <a:tailEnd/>
          </a:ln>
        </p:spPr>
        <p:txBody>
          <a:bodyPr wrap="square" lIns="92075" tIns="46038" rIns="92075" bIns="46038" anchor="ctr">
            <a:spAutoFit/>
          </a:bodyPr>
          <a:lstStyle/>
          <a:p>
            <a:pPr eaLnBrk="0" hangingPunct="0"/>
            <a:r>
              <a:rPr lang="en-US" sz="3200" dirty="0">
                <a:solidFill>
                  <a:schemeClr val="tx1"/>
                </a:solidFill>
                <a:latin typeface="Calibri"/>
                <a:cs typeface="Calibri"/>
              </a:rPr>
              <a:t>Data &gt; Algorithms</a:t>
            </a:r>
          </a:p>
        </p:txBody>
      </p:sp>
    </p:spTree>
    <p:extLst>
      <p:ext uri="{BB962C8B-B14F-4D97-AF65-F5344CB8AC3E}">
        <p14:creationId xmlns:p14="http://schemas.microsoft.com/office/powerpoint/2010/main" val="2356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 Variance and Data Volume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3" name="Picture 2"/>
          <p:cNvPicPr>
            <a:picLocks noChangeAspect="1"/>
          </p:cNvPicPr>
          <p:nvPr/>
        </p:nvPicPr>
        <p:blipFill>
          <a:blip r:embed="rId3"/>
          <a:stretch>
            <a:fillRect/>
          </a:stretch>
        </p:blipFill>
        <p:spPr>
          <a:xfrm>
            <a:off x="323528" y="1412776"/>
            <a:ext cx="3960440" cy="3960440"/>
          </a:xfrm>
          <a:prstGeom prst="rect">
            <a:avLst/>
          </a:prstGeom>
        </p:spPr>
      </p:pic>
      <p:sp>
        <p:nvSpPr>
          <p:cNvPr id="11" name="Rectangle 5"/>
          <p:cNvSpPr>
            <a:spLocks noChangeArrowheads="1"/>
          </p:cNvSpPr>
          <p:nvPr/>
        </p:nvSpPr>
        <p:spPr bwMode="auto">
          <a:xfrm>
            <a:off x="971600" y="5589240"/>
            <a:ext cx="3024336" cy="523862"/>
          </a:xfrm>
          <a:prstGeom prst="rect">
            <a:avLst/>
          </a:prstGeom>
          <a:noFill/>
          <a:ln w="9525">
            <a:noFill/>
            <a:miter lim="800000"/>
            <a:headEnd/>
            <a:tailEnd/>
          </a:ln>
        </p:spPr>
        <p:txBody>
          <a:bodyPr wrap="square" lIns="92075" tIns="46038" rIns="92075" bIns="46038" anchor="ctr">
            <a:spAutoFit/>
          </a:bodyPr>
          <a:lstStyle/>
          <a:p>
            <a:pPr eaLnBrk="0" hangingPunct="0"/>
            <a:r>
              <a:rPr lang="en-US" sz="2800" dirty="0">
                <a:solidFill>
                  <a:schemeClr val="tx1"/>
                </a:solidFill>
                <a:latin typeface="Calibri"/>
                <a:cs typeface="Calibri"/>
              </a:rPr>
              <a:t>High bias</a:t>
            </a:r>
          </a:p>
        </p:txBody>
      </p:sp>
      <p:sp>
        <p:nvSpPr>
          <p:cNvPr id="16" name="Rectangle 5"/>
          <p:cNvSpPr>
            <a:spLocks noChangeArrowheads="1"/>
          </p:cNvSpPr>
          <p:nvPr/>
        </p:nvSpPr>
        <p:spPr bwMode="auto">
          <a:xfrm>
            <a:off x="5148064" y="5589240"/>
            <a:ext cx="3024336" cy="523862"/>
          </a:xfrm>
          <a:prstGeom prst="rect">
            <a:avLst/>
          </a:prstGeom>
          <a:noFill/>
          <a:ln w="9525">
            <a:noFill/>
            <a:miter lim="800000"/>
            <a:headEnd/>
            <a:tailEnd/>
          </a:ln>
        </p:spPr>
        <p:txBody>
          <a:bodyPr wrap="square" lIns="92075" tIns="46038" rIns="92075" bIns="46038" anchor="ctr">
            <a:spAutoFit/>
          </a:bodyPr>
          <a:lstStyle/>
          <a:p>
            <a:pPr eaLnBrk="0" hangingPunct="0"/>
            <a:r>
              <a:rPr lang="en-US" sz="2800" dirty="0">
                <a:solidFill>
                  <a:schemeClr val="tx1"/>
                </a:solidFill>
                <a:latin typeface="Calibri"/>
                <a:cs typeface="Calibri"/>
              </a:rPr>
              <a:t>High variance</a:t>
            </a:r>
          </a:p>
        </p:txBody>
      </p:sp>
      <p:pic>
        <p:nvPicPr>
          <p:cNvPr id="6" name="Picture 5" descr="learning_curv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11200"/>
            <a:ext cx="3960000" cy="3960000"/>
          </a:xfrm>
          <a:prstGeom prst="rect">
            <a:avLst/>
          </a:prstGeom>
        </p:spPr>
      </p:pic>
    </p:spTree>
    <p:extLst>
      <p:ext uri="{BB962C8B-B14F-4D97-AF65-F5344CB8AC3E}">
        <p14:creationId xmlns:p14="http://schemas.microsoft.com/office/powerpoint/2010/main" val="702022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Bias and Variance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137527" y="971753"/>
            <a:ext cx="6589609" cy="4930355"/>
          </a:xfrm>
          <a:prstGeom prst="rect">
            <a:avLst/>
          </a:prstGeom>
        </p:spPr>
      </p:pic>
      <p:sp>
        <p:nvSpPr>
          <p:cNvPr id="7" name="Rounded Rectangle 6"/>
          <p:cNvSpPr/>
          <p:nvPr/>
        </p:nvSpPr>
        <p:spPr bwMode="auto">
          <a:xfrm>
            <a:off x="5652120" y="1700808"/>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3" name="Rounded Rectangle 12"/>
          <p:cNvSpPr/>
          <p:nvPr/>
        </p:nvSpPr>
        <p:spPr bwMode="auto">
          <a:xfrm>
            <a:off x="5652120" y="3933056"/>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2627784" y="1700808"/>
            <a:ext cx="2088232" cy="2088232"/>
          </a:xfrm>
          <a:prstGeom prst="round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2627784" y="3933056"/>
            <a:ext cx="2088232" cy="2088232"/>
          </a:xfrm>
          <a:prstGeom prst="roundRect">
            <a:avLst/>
          </a:prstGeom>
          <a:noFill/>
          <a:ln w="50800" cap="flat" cmpd="sng" algn="ctr">
            <a:solidFill>
              <a:srgbClr val="00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3" name="TextBox 2"/>
          <p:cNvSpPr txBox="1"/>
          <p:nvPr/>
        </p:nvSpPr>
        <p:spPr>
          <a:xfrm>
            <a:off x="5333170" y="6086435"/>
            <a:ext cx="2726131" cy="338554"/>
          </a:xfrm>
          <a:prstGeom prst="rect">
            <a:avLst/>
          </a:prstGeom>
          <a:noFill/>
        </p:spPr>
        <p:txBody>
          <a:bodyPr wrap="none" rtlCol="0">
            <a:spAutoFit/>
          </a:bodyPr>
          <a:lstStyle/>
          <a:p>
            <a:r>
              <a:rPr lang="en-US" sz="1600">
                <a:latin typeface="Calibri" charset="0"/>
                <a:ea typeface="Calibri" charset="0"/>
                <a:cs typeface="Calibri" charset="0"/>
              </a:rPr>
              <a:t>Reduce complexity, More Data</a:t>
            </a:r>
          </a:p>
        </p:txBody>
      </p:sp>
      <p:sp>
        <p:nvSpPr>
          <p:cNvPr id="10" name="TextBox 9"/>
          <p:cNvSpPr txBox="1"/>
          <p:nvPr/>
        </p:nvSpPr>
        <p:spPr>
          <a:xfrm>
            <a:off x="6061789" y="971753"/>
            <a:ext cx="1119538" cy="338554"/>
          </a:xfrm>
          <a:prstGeom prst="rect">
            <a:avLst/>
          </a:prstGeom>
          <a:noFill/>
        </p:spPr>
        <p:txBody>
          <a:bodyPr wrap="none" rtlCol="0">
            <a:spAutoFit/>
          </a:bodyPr>
          <a:lstStyle/>
          <a:p>
            <a:r>
              <a:rPr lang="en-US" sz="1600">
                <a:latin typeface="Calibri" charset="0"/>
                <a:ea typeface="Calibri" charset="0"/>
                <a:cs typeface="Calibri" charset="0"/>
              </a:rPr>
              <a:t>Worst Case</a:t>
            </a:r>
            <a:endParaRPr lang="en-US" sz="1600" dirty="0">
              <a:latin typeface="Calibri" charset="0"/>
              <a:ea typeface="Calibri" charset="0"/>
              <a:cs typeface="Calibri" charset="0"/>
            </a:endParaRPr>
          </a:p>
        </p:txBody>
      </p:sp>
      <p:sp>
        <p:nvSpPr>
          <p:cNvPr id="11" name="TextBox 10"/>
          <p:cNvSpPr txBox="1"/>
          <p:nvPr/>
        </p:nvSpPr>
        <p:spPr>
          <a:xfrm>
            <a:off x="2784220" y="971753"/>
            <a:ext cx="1836337" cy="338554"/>
          </a:xfrm>
          <a:prstGeom prst="rect">
            <a:avLst/>
          </a:prstGeom>
          <a:noFill/>
        </p:spPr>
        <p:txBody>
          <a:bodyPr wrap="none" rtlCol="0">
            <a:spAutoFit/>
          </a:bodyPr>
          <a:lstStyle/>
          <a:p>
            <a:r>
              <a:rPr lang="en-US" sz="1600">
                <a:latin typeface="Calibri" charset="0"/>
                <a:ea typeface="Calibri" charset="0"/>
                <a:cs typeface="Calibri" charset="0"/>
              </a:rPr>
              <a:t>Increase complexity</a:t>
            </a:r>
            <a:endParaRPr lang="en-US" sz="1600" dirty="0">
              <a:latin typeface="Calibri" charset="0"/>
              <a:ea typeface="Calibri" charset="0"/>
              <a:cs typeface="Calibri" charset="0"/>
            </a:endParaRPr>
          </a:p>
        </p:txBody>
      </p:sp>
      <p:sp>
        <p:nvSpPr>
          <p:cNvPr id="12" name="TextBox 11"/>
          <p:cNvSpPr txBox="1"/>
          <p:nvPr/>
        </p:nvSpPr>
        <p:spPr>
          <a:xfrm>
            <a:off x="3064201" y="6086435"/>
            <a:ext cx="1215397" cy="338554"/>
          </a:xfrm>
          <a:prstGeom prst="rect">
            <a:avLst/>
          </a:prstGeom>
          <a:noFill/>
        </p:spPr>
        <p:txBody>
          <a:bodyPr wrap="none" rtlCol="0">
            <a:spAutoFit/>
          </a:bodyPr>
          <a:lstStyle/>
          <a:p>
            <a:r>
              <a:rPr lang="en-US" sz="1600" dirty="0">
                <a:latin typeface="Calibri" charset="0"/>
                <a:ea typeface="Calibri" charset="0"/>
                <a:cs typeface="Calibri" charset="0"/>
              </a:rPr>
              <a:t>Good model</a:t>
            </a:r>
          </a:p>
        </p:txBody>
      </p:sp>
    </p:spTree>
    <p:extLst>
      <p:ext uri="{BB962C8B-B14F-4D97-AF65-F5344CB8AC3E}">
        <p14:creationId xmlns:p14="http://schemas.microsoft.com/office/powerpoint/2010/main" val="20395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3" grpId="1" animBg="1"/>
      <p:bldP spid="14" grpId="0" animBg="1"/>
      <p:bldP spid="14" grpId="1"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dirty="0"/>
              <a:t>In k-fold cross-validation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1/k of the labelled data is used for training</a:t>
            </a:r>
          </a:p>
          <a:p>
            <a:pPr marL="514350" indent="-514350">
              <a:buFont typeface="Arial" charset="0"/>
              <a:buAutoNum type="alphaUcPeriod"/>
            </a:pPr>
            <a:r>
              <a:rPr lang="en-US" altLang="en-US" dirty="0">
                <a:ea typeface="MS PGothic" charset="-128"/>
              </a:rPr>
              <a:t>The prediction is the average of k different models</a:t>
            </a:r>
          </a:p>
          <a:p>
            <a:pPr marL="514350" indent="-514350">
              <a:buFont typeface="Arial" charset="0"/>
              <a:buAutoNum type="alphaUcPeriod"/>
            </a:pPr>
            <a:r>
              <a:rPr lang="en-US" altLang="en-US" dirty="0">
                <a:ea typeface="MS PGothic" charset="-128"/>
              </a:rPr>
              <a:t>The k validation sets are disjoint</a:t>
            </a:r>
          </a:p>
          <a:p>
            <a:pPr marL="514350" indent="-514350">
              <a:buFont typeface="Arial" charset="0"/>
              <a:buAutoNum type="alphaUcPeriod"/>
            </a:pPr>
            <a:r>
              <a:rPr lang="en-US" altLang="en-US" dirty="0">
                <a:ea typeface="MS PGothic" charset="-128"/>
              </a:rPr>
              <a:t>The resulting error is an estimate of the quality of the classifier on real-world data</a:t>
            </a:r>
          </a:p>
        </p:txBody>
      </p:sp>
      <p:sp>
        <p:nvSpPr>
          <p:cNvPr id="2" name="Footer Placeholder 1">
            <a:extLst>
              <a:ext uri="{FF2B5EF4-FFF2-40B4-BE49-F238E27FC236}">
                <a16:creationId xmlns:a16="http://schemas.microsoft.com/office/drawing/2014/main" id="{047082C5-D163-CF40-A664-6CC0C5B48613}"/>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4D29609D-9F00-5046-8076-E9008E654951}"/>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extLst>
      <p:ext uri="{BB962C8B-B14F-4D97-AF65-F5344CB8AC3E}">
        <p14:creationId xmlns:p14="http://schemas.microsoft.com/office/powerpoint/2010/main" val="2432655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dirty="0"/>
              <a:t>Which is wrong?</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lower model complexity, the higher bias</a:t>
            </a:r>
          </a:p>
          <a:p>
            <a:pPr marL="514350" indent="-514350">
              <a:buFont typeface="Arial" charset="0"/>
              <a:buAutoNum type="alphaUcPeriod"/>
            </a:pPr>
            <a:r>
              <a:rPr lang="en-US" altLang="en-US" dirty="0">
                <a:ea typeface="MS PGothic" charset="-128"/>
              </a:rPr>
              <a:t>The higher model complexity, the higher variance</a:t>
            </a:r>
          </a:p>
          <a:p>
            <a:pPr marL="514350" indent="-514350">
              <a:buFont typeface="Arial" charset="0"/>
              <a:buAutoNum type="alphaUcPeriod"/>
            </a:pPr>
            <a:r>
              <a:rPr lang="en-US" altLang="en-US" dirty="0">
                <a:ea typeface="MS PGothic" charset="-128"/>
              </a:rPr>
              <a:t>The higher the data volume, the higher the training error</a:t>
            </a:r>
          </a:p>
          <a:p>
            <a:pPr marL="514350" indent="-514350">
              <a:buFont typeface="Arial" charset="0"/>
              <a:buAutoNum type="alphaUcPeriod"/>
            </a:pPr>
            <a:r>
              <a:rPr lang="en-US" altLang="en-US" dirty="0">
                <a:ea typeface="MS PGothic" charset="-128"/>
              </a:rPr>
              <a:t>The training error is always higher than the test error</a:t>
            </a:r>
          </a:p>
        </p:txBody>
      </p:sp>
      <p:sp>
        <p:nvSpPr>
          <p:cNvPr id="2" name="Footer Placeholder 1">
            <a:extLst>
              <a:ext uri="{FF2B5EF4-FFF2-40B4-BE49-F238E27FC236}">
                <a16:creationId xmlns:a16="http://schemas.microsoft.com/office/drawing/2014/main" id="{BEA786EC-B146-5F4A-8167-9706DB6572FA}"/>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6" name="TPChart" hidden="1" title="Results Chart">
            <a:extLst>
              <a:ext uri="{FF2B5EF4-FFF2-40B4-BE49-F238E27FC236}">
                <a16:creationId xmlns:a16="http://schemas.microsoft.com/office/drawing/2014/main" id="{E7B23EEF-8B5E-0448-870A-836ED124CB22}"/>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000" dirty="0"/>
              <a:t>Textbook</a:t>
            </a:r>
          </a:p>
          <a:p>
            <a:pPr lvl="1"/>
            <a:r>
              <a:rPr lang="en-US" sz="1800" dirty="0"/>
              <a:t>Friedman, Jerome, Trevor Hastie, and Robert </a:t>
            </a:r>
            <a:r>
              <a:rPr lang="en-US" sz="1800" dirty="0" err="1"/>
              <a:t>Tibshirani</a:t>
            </a:r>
            <a:r>
              <a:rPr lang="en-US" sz="1800" dirty="0"/>
              <a:t>. </a:t>
            </a:r>
            <a:r>
              <a:rPr lang="en-US" sz="1800" i="1" dirty="0"/>
              <a:t>The elements of statistical learning</a:t>
            </a:r>
            <a:r>
              <a:rPr lang="en-US" sz="1800" dirty="0"/>
              <a:t>. Vol. 1. Springer, Berlin: Springer series in statistics, 2001</a:t>
            </a:r>
          </a:p>
          <a:p>
            <a:r>
              <a:rPr lang="en-US" sz="2000" dirty="0"/>
              <a:t>Papers</a:t>
            </a:r>
          </a:p>
          <a:p>
            <a:pPr lvl="1"/>
            <a:r>
              <a:rPr lang="en-US" sz="1800" dirty="0" err="1"/>
              <a:t>Banko</a:t>
            </a:r>
            <a:r>
              <a:rPr lang="en-US" sz="1800" dirty="0"/>
              <a:t>, Michele, and Eric Brill. "Scaling to very very large corpora for natural language disambiguation." </a:t>
            </a:r>
            <a:r>
              <a:rPr lang="en-US" sz="1800" i="1" dirty="0"/>
              <a:t>Proceedings of the 39th annual meeting on association for computational linguistics</a:t>
            </a:r>
            <a:r>
              <a:rPr lang="en-US" sz="1800" dirty="0"/>
              <a:t>. Association for Computational Linguistics, 2001</a:t>
            </a:r>
          </a:p>
          <a:p>
            <a:pPr lvl="1"/>
            <a:r>
              <a:rPr lang="en-US" sz="1800" dirty="0"/>
              <a:t>Chawla, </a:t>
            </a:r>
            <a:r>
              <a:rPr lang="en-US" sz="1800" dirty="0" err="1"/>
              <a:t>Nitesh</a:t>
            </a:r>
            <a:r>
              <a:rPr lang="en-US" sz="1800" dirty="0"/>
              <a:t> V. "Data mining for imbalanced datasets: An overview." </a:t>
            </a:r>
            <a:r>
              <a:rPr lang="en-US" sz="1800" i="1" dirty="0"/>
              <a:t>Data mining and knowledge discovery handbook</a:t>
            </a:r>
            <a:r>
              <a:rPr lang="en-US" sz="1800" dirty="0"/>
              <a:t>. Springer US, 2005. 853-867.</a:t>
            </a:r>
          </a:p>
          <a:p>
            <a:pPr lvl="1"/>
            <a:r>
              <a:rPr lang="en-US" sz="1800" dirty="0">
                <a:hlinkClick r:id="rId2"/>
              </a:rPr>
              <a:t>http://m.shookrun.com/documents/stupidmining.pdf</a:t>
            </a:r>
            <a:endParaRPr lang="en-US" sz="1800" dirty="0"/>
          </a:p>
          <a:p>
            <a:pPr lvl="1"/>
            <a:r>
              <a:rPr lang="en-US" sz="1800" dirty="0" err="1"/>
              <a:t>Olteanu</a:t>
            </a:r>
            <a:r>
              <a:rPr lang="en-US" sz="1800" dirty="0"/>
              <a:t>, A., </a:t>
            </a:r>
            <a:r>
              <a:rPr lang="en-US" sz="1800" dirty="0" err="1"/>
              <a:t>Peshterliev</a:t>
            </a:r>
            <a:r>
              <a:rPr lang="en-US" sz="1800" dirty="0"/>
              <a:t>, S., Liu, X., &amp; </a:t>
            </a:r>
            <a:r>
              <a:rPr lang="en-US" sz="1800" dirty="0" err="1"/>
              <a:t>Aberer</a:t>
            </a:r>
            <a:r>
              <a:rPr lang="en-US" sz="1800" dirty="0"/>
              <a:t>, K. "Web credibility: Features exploration and credibility prediction." </a:t>
            </a:r>
            <a:r>
              <a:rPr lang="en-US" sz="1800" i="1" dirty="0"/>
              <a:t>European Conference on Information Retrieval</a:t>
            </a:r>
            <a:r>
              <a:rPr lang="en-US" sz="1800" dirty="0"/>
              <a:t>. Springer Berlin Heidelberg, 2013.</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8566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Feature Identification</a:t>
            </a:r>
          </a:p>
        </p:txBody>
      </p:sp>
      <p:sp>
        <p:nvSpPr>
          <p:cNvPr id="3" name="Content Placeholder 2"/>
          <p:cNvSpPr>
            <a:spLocks noGrp="1"/>
          </p:cNvSpPr>
          <p:nvPr>
            <p:ph idx="1"/>
          </p:nvPr>
        </p:nvSpPr>
        <p:spPr/>
        <p:txBody>
          <a:bodyPr/>
          <a:lstStyle/>
          <a:p>
            <a:r>
              <a:rPr lang="en-GB" dirty="0"/>
              <a:t>The first step is collecting data related to the classification task</a:t>
            </a:r>
          </a:p>
          <a:p>
            <a:pPr marL="457200" indent="-457200">
              <a:buFont typeface="Lucida Grande"/>
              <a:buChar char="-"/>
            </a:pPr>
            <a:r>
              <a:rPr lang="en-GB" dirty="0"/>
              <a:t>Definition of the attributes (or features) that describe a data item and the class label</a:t>
            </a:r>
          </a:p>
          <a:p>
            <a:pPr marL="1200150" lvl="1" indent="-457200">
              <a:buFont typeface="Lucida Grande"/>
              <a:buChar char="-"/>
            </a:pPr>
            <a:endParaRPr lang="en-GB" dirty="0"/>
          </a:p>
          <a:p>
            <a:r>
              <a:rPr lang="en-GB" dirty="0"/>
              <a:t>Domain knowledge is needed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1185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4C16DBAF0E5D4E0EA58ED9F65D0223C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82AC8F3477E24878B0C3D9C67582FD7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C16DBAF0E5D4E0EA58ED9F65D0223C6&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SLIDEGUID" val="EF33DFDC7CDC43B4B2ADDBB30114FC2B"/>
  <p:tag name="AUTOOPENPOLL" val="False"/>
  <p:tag name="HASRESULTS" val="False"/>
  <p:tag name="CHARTTYPE" val="0"/>
  <p:tag name="CHARTDEFINEDCOLORS" val="3,6,10,45,32,50,13,4,9,55,1"/>
  <p:tag name="TPQUESTIONXML" val="&lt;?xml version=&quot;1.0&quot; encoding=&quot;UTF-8&quot; standalone=&quot;yes&quot;?&gt;&lt;questionlist&gt;&lt;properties&gt;&lt;guid&gt;4DDE3DB14DB3454E8E506DCC53025602&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F33DFDC7CDC43B4B2ADDBB30114FC2B&lt;/guid&gt;&lt;repollguid&gt;63294DD6A1A04A498C1B057FE0422DA6&lt;/repollguid&gt;&lt;sourceid&gt;4E00797BC0E64B76A31BEA5AF5AB9A30&lt;/sourceid&gt;&lt;questiontext&gt;Which is the “best” classifi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E38724FB2134C6F9F959080231B4AFB&lt;/guid&gt;&lt;answertext&gt;Classifier 1&lt;/answertext&gt;&lt;valuetype&gt;0&lt;/valuetype&gt;&lt;/answer&gt;&lt;answer&gt;&lt;guid&gt;46D77BCF49B74D89ACC3694FB95A9241&lt;/guid&gt;&lt;answertext&gt;Classifier 2&lt;/answertext&gt;&lt;valuetype&gt;0&lt;/valuetype&gt;&lt;/answer&gt;&lt;answer&gt;&lt;guid&gt;82A40BFCEF084BE9B01E6DE31D1802A4&lt;/guid&gt;&lt;answertext&gt;Both are equally good&lt;/answertext&gt;&lt;valuetype&gt;0&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ADA437FC3424439FB4EC1E5E08E6DAB6"/>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F996E53E001047A49508CED5E9CF421D&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DA437FC3424439FB4EC1E5E08E6DAB6&lt;/guid&gt;&lt;repollguid&gt;754E45ABD3FB4F5FBF1AE946AAE1B452&lt;/repollguid&gt;&lt;sourceid&gt;52951C870A414956B68C26482813AF6B&lt;/sourceid&gt;&lt;questiontext&gt;In k-fold cross-validati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20F54E1F8094D9E851035F125DDF0D6&lt;/guid&gt;&lt;answertext&gt;1/k of the labelled data is used for training&lt;/answertext&gt;&lt;valuetype&gt;0&lt;/valuetype&gt;&lt;/answer&gt;&lt;answer&gt;&lt;guid&gt;E5EA0ED3A77B42A68F4626FBE71BAE49&lt;/guid&gt;&lt;answertext&gt;The prediction is the average of k different models&lt;/answertext&gt;&lt;valuetype&gt;0&lt;/valuetype&gt;&lt;/answer&gt;&lt;answer&gt;&lt;guid&gt;3FF50F2CE22B426B95DDE3181C2754E3&lt;/guid&gt;&lt;answertext&gt;The k validation sets are disjoint&lt;/answertext&gt;&lt;valuetype&gt;0&lt;/valuetype&gt;&lt;/answer&gt;&lt;answer&gt;&lt;guid&gt;DCFAB114915142EBB8CE595498F0AD4B&lt;/guid&gt;&lt;answertext&gt;The resulting error is an estimate of the quality of the classifier on real-world data&lt;/answertext&gt;&lt;valuetype&gt;0&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282B12CF26A42FF8179111E0BBE0355"/>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E514FED99D59435A917AF2D442D414C9&lt;/guid&gt;&lt;date&gt;4/15/2019 10:29: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282B12CF26A42FF8179111E0BBE0355&lt;/guid&gt;&lt;repollguid&gt;36E7FBA2794E4C89962A680DB43C9ECC&lt;/repollguid&gt;&lt;sourceid&gt;F0C26C42B99D4C9499686F4FF290FDE8&lt;/sourceid&gt;&lt;questiontext&gt;Which data mining algorithm belongs to the Expectation-Maximization clas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032BB43449847AAB68FB753260580F2&lt;/guid&gt;&lt;answertext&gt;Apriori&lt;/answertext&gt;&lt;valuetype&gt;0&lt;/valuetype&gt;&lt;/answer&gt;&lt;answer&gt;&lt;guid&gt;5CD86322917D48868BE20DF2C007FABF&lt;/guid&gt;&lt;answertext&gt;K-Means&lt;/answertext&gt;&lt;valuetype&gt;0&lt;/valuetype&gt;&lt;/answer&gt;&lt;answer&gt;&lt;guid&gt;4100234D17C34742B0EEC44625AFB79D&lt;/guid&gt;&lt;answertext&gt;Decision tree&lt;/answertext&gt;&lt;valuetype&gt;0&lt;/valuetype&gt;&lt;/answer&gt;&lt;answer&gt;&lt;guid&gt;BA846769B8614A9ABED7CC41A82541F8&lt;/guid&gt;&lt;answertext&gt;None of the above&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SLIDEGUID" val="8FC412CE89944699847B7BE026828B51"/>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FC4E263511484B889AAEC7300FEC54F6&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FC412CE89944699847B7BE026828B51&lt;/guid&gt;&lt;repollguid&gt;7A163C6105974B7EBBEAB28AA629F91B&lt;/repollguid&gt;&lt;sourceid&gt;028F457F68664440B106B6D59189A134&lt;/sourceid&gt;&lt;questiontext&gt;Which is wrong?&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AFA3A93B66744AC82334DD86FA8DCDF&lt;/guid&gt;&lt;answertext&gt;The lower model complexity, the higher bias&lt;/answertext&gt;&lt;valuetype&gt;0&lt;/valuetype&gt;&lt;/answer&gt;&lt;answer&gt;&lt;guid&gt;FDC8490E2D394BC4BD7B87A1DFFD1783&lt;/guid&gt;&lt;answertext&gt;The higher model complexity, the higher variance&lt;/answertext&gt;&lt;valuetype&gt;0&lt;/valuetype&gt;&lt;/answer&gt;&lt;answer&gt;&lt;guid&gt;4BAA9AEF251A4B8083DB3CD5E001EC3A&lt;/guid&gt;&lt;answertext&gt;The higher the data volume, the higher the training error&lt;/answertext&gt;&lt;valuetype&gt;0&lt;/valuetype&gt;&lt;/answer&gt;&lt;answer&gt;&lt;guid&gt;ACD24C3641D54B0B93DBE81ADB78AE92&lt;/guid&gt;&lt;answertext&gt;The training error is always higher than the test error&lt;/answertext&gt;&lt;valuetype&gt;0&lt;/valuetype&gt;&lt;/answer&gt;&lt;/answers&gt;&lt;/multichoice&gt;&lt;/questions&gt;&lt;/questionlist&gt;"/>
  <p:tag name="LIVECHARTING" val="False"/>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FD26AC838E3D4DB6B33E2F307B05816A"/>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AADC4461329C4FBEBC3930CE08D4F5F9&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D26AC838E3D4DB6B33E2F307B05816A&lt;/guid&gt;&lt;repollguid&gt;0A4CD334A4F447B0928C5A3E8A7587BF&lt;/repollguid&gt;&lt;sourceid&gt;CF2FD6CC9D7D4A2DAFA15934F6104F74&lt;/sourceid&gt;&lt;questiontext&gt;Supervised discretizati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75A5467B31C4ECDA894F2026E553E43&lt;/guid&gt;&lt;answertext&gt;Can only be applied after unsupervised equal width discretization&lt;/answertext&gt;&lt;valuetype&gt;0&lt;/valuetype&gt;&lt;/answer&gt;&lt;answer&gt;&lt;guid&gt;A6638E697CF946AF8D64316A862979C1&lt;/guid&gt;&lt;answertext&gt;Attempts to merge intervals where the class label does not depend on the attribute value distribution&lt;/answertext&gt;&lt;valuetype&gt;0&lt;/valuetype&gt;&lt;/answer&gt;&lt;answer&gt;&lt;guid&gt;5CA4A23994684246878D9EDE862D4EA6&lt;/guid&gt;&lt;answertext&gt;Merges intervals if the value of the ?^2 statistics is above 0.05&lt;/answertext&gt;&lt;valuetype&gt;0&lt;/valuetype&gt;&lt;/answer&gt;&lt;answer&gt;&lt;guid&gt;BF8FC1DC584C4EEEA4F1C480547CB205&lt;/guid&gt;&lt;answertext&gt;Works only for binary class labels&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C0CF5C172C60470B938D3C1D4FCD5B7C"/>
  <p:tag name="TYPE" val="MultiChoiceSlide"/>
  <p:tag name="TPSLIDEBULLETSTYLE" val="2"/>
  <p:tag name="AUTOOPENPOLL" val="False"/>
  <p:tag name="HASRESULTS" val="False"/>
  <p:tag name="CHARTTYPE" val="0"/>
  <p:tag name="CHARTDEFINEDCOLORS" val="3,6,10,45,32,50,13,4,9,55,1"/>
  <p:tag name="TPQUESTIONXML" val="&lt;?xml version=&quot;1.0&quot; encoding=&quot;UTF-8&quot; standalone=&quot;yes&quot;?&gt;&lt;questionlist&gt;&lt;properties&gt;&lt;guid&gt;77BDD84589D24A559ED8FDE34FE67E5F&lt;/guid&gt;&lt;date&gt;4/15/2019 10:29:3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CF5C172C60470B938D3C1D4FCD5B7C&lt;/guid&gt;&lt;repollguid&gt;E75803D1B7774A799C2A44734C85D20F&lt;/repollguid&gt;&lt;sourceid&gt;0747C7127E1C46B297C0FF4B0581F1A1&lt;/sourceid&gt;&lt;questiontext&gt;The filtering approach to feature selecti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315DAA003B14137A93EEB97532E71A8&lt;/guid&gt;&lt;answertext&gt;tests whether features are independent among each other&lt;/answertext&gt;&lt;valuetype&gt;0&lt;/valuetype&gt;&lt;/answer&gt;&lt;answer&gt;&lt;guid&gt;B7DAD9BECC0B4C4EB9DD2E849B7609CF&lt;/guid&gt;&lt;answertext&gt;tests whether a feature is dependent on the class label&lt;/answertext&gt;&lt;valuetype&gt;0&lt;/valuetype&gt;&lt;/answer&gt;&lt;answer&gt;&lt;guid&gt;E309CD207B15453CA5F66B78E84761AB&lt;/guid&gt;&lt;answertext&gt;tests whether a feature is dependent on the classifier&lt;/answertext&gt;&lt;valuetype&gt;0&lt;/valuetype&gt;&lt;/answer&gt;&lt;answer&gt;&lt;guid&gt;6B87B76CA1454FBDBB56C9E91F2DB9F7&lt;/guid&gt;&lt;answertext&gt;eliminates strongly correlated features&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35494</TotalTime>
  <Words>10465</Words>
  <Application>Microsoft Macintosh PowerPoint</Application>
  <PresentationFormat>On-screen Show (4:3)</PresentationFormat>
  <Paragraphs>1304</Paragraphs>
  <Slides>87</Slides>
  <Notes>76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100" baseType="lpstr">
      <vt:lpstr>MS PGothic</vt:lpstr>
      <vt:lpstr>Arial</vt:lpstr>
      <vt:lpstr>Calibri</vt:lpstr>
      <vt:lpstr>Cambria Math</vt:lpstr>
      <vt:lpstr>Comic Sans MS</vt:lpstr>
      <vt:lpstr>Lucida Grande</vt:lpstr>
      <vt:lpstr>Tempus Sans ITC</vt:lpstr>
      <vt:lpstr>Times New Roman</vt:lpstr>
      <vt:lpstr>Verdana</vt:lpstr>
      <vt:lpstr>Wingdings</vt:lpstr>
      <vt:lpstr>part1 XML</vt:lpstr>
      <vt:lpstr>Equation</vt:lpstr>
      <vt:lpstr>Worksheet</vt:lpstr>
      <vt:lpstr>5. Classification Methodology</vt:lpstr>
      <vt:lpstr>Example: Credibility Evaluation</vt:lpstr>
      <vt:lpstr>Credible Page?</vt:lpstr>
      <vt:lpstr>Credible Page?</vt:lpstr>
      <vt:lpstr>Classification Pipeline</vt:lpstr>
      <vt:lpstr>Data Collection and Preparation</vt:lpstr>
      <vt:lpstr>Model Training</vt:lpstr>
      <vt:lpstr>Data Collection AND preparation</vt:lpstr>
      <vt:lpstr>1. Feature Identification</vt:lpstr>
      <vt:lpstr>Feature Identification</vt:lpstr>
      <vt:lpstr>Features</vt:lpstr>
      <vt:lpstr>2. Labelling</vt:lpstr>
      <vt:lpstr>How to Obtain Labels?</vt:lpstr>
      <vt:lpstr>Crowdsourcing</vt:lpstr>
      <vt:lpstr>Different Types of Crowd-Workers</vt:lpstr>
      <vt:lpstr>Answer Aggregation Problem</vt:lpstr>
      <vt:lpstr>Non-Iterative Aggregation Algorithms</vt:lpstr>
      <vt:lpstr>Iterative Aggregation Algorithms</vt:lpstr>
      <vt:lpstr>Majority Decision (MD)</vt:lpstr>
      <vt:lpstr>Honey Pot (HP)</vt:lpstr>
      <vt:lpstr>Expectation Maximisation (EM)</vt:lpstr>
      <vt:lpstr>Expectation Maximisation (EM)</vt:lpstr>
      <vt:lpstr>Expectation Maximisation (EM)</vt:lpstr>
      <vt:lpstr>Expectation Maximisation (EM)</vt:lpstr>
      <vt:lpstr>Expectation Maximisation (EM)</vt:lpstr>
      <vt:lpstr>Which data mining algorithm belongs to the Expectation-Maximization class?</vt:lpstr>
      <vt:lpstr>3. Discretization</vt:lpstr>
      <vt:lpstr>Discretisation Methods</vt:lpstr>
      <vt:lpstr>Unsupervised Discretisation</vt:lpstr>
      <vt:lpstr>Supervised Discretisation</vt:lpstr>
      <vt:lpstr>Supervised Discretisation</vt:lpstr>
      <vt:lpstr>Supervised Discretisation</vt:lpstr>
      <vt:lpstr>Example</vt:lpstr>
      <vt:lpstr>Example</vt:lpstr>
      <vt:lpstr>Supervised discretization …</vt:lpstr>
      <vt:lpstr>4. Feature Selection</vt:lpstr>
      <vt:lpstr>Feature Selection</vt:lpstr>
      <vt:lpstr>Feature Selection: Filtering</vt:lpstr>
      <vt:lpstr>Ranking Features</vt:lpstr>
      <vt:lpstr>Information-theoretic approach</vt:lpstr>
      <vt:lpstr>Example: Credibility Features</vt:lpstr>
      <vt:lpstr>Selection of Features - Pitfalls</vt:lpstr>
      <vt:lpstr>Selection of Features - Pitfalls</vt:lpstr>
      <vt:lpstr>Selection of Features - Pitfalls</vt:lpstr>
      <vt:lpstr>Selection of Features - Pitfalls</vt:lpstr>
      <vt:lpstr>Feature Selection: Wrapping</vt:lpstr>
      <vt:lpstr>The filtering approach to feature selection …</vt:lpstr>
      <vt:lpstr>5. Feature Normalisation </vt:lpstr>
      <vt:lpstr>Standardisation and Scaling</vt:lpstr>
      <vt:lpstr>Standardisation vs Scaling</vt:lpstr>
      <vt:lpstr>Model Training, Selection and Assessment</vt:lpstr>
      <vt:lpstr>1. Choosing Performance Metrics</vt:lpstr>
      <vt:lpstr>Performance Metric for Binary Classification</vt:lpstr>
      <vt:lpstr>Accuracy</vt:lpstr>
      <vt:lpstr>Accuracy - Pitfall</vt:lpstr>
      <vt:lpstr>Which is the “best” classifier?</vt:lpstr>
      <vt:lpstr>Which is the “best” classifier?</vt:lpstr>
      <vt:lpstr>Precision and Recall</vt:lpstr>
      <vt:lpstr>Precision and Recall: Example</vt:lpstr>
      <vt:lpstr>F-score</vt:lpstr>
      <vt:lpstr>F-Score: Example (beta = 1)</vt:lpstr>
      <vt:lpstr>F-beta-Score: Example (beta = 2)</vt:lpstr>
      <vt:lpstr>Considering Cost</vt:lpstr>
      <vt:lpstr>2. Model Selection</vt:lpstr>
      <vt:lpstr>Model Selection</vt:lpstr>
      <vt:lpstr>Model Selection</vt:lpstr>
      <vt:lpstr>Model Selection</vt:lpstr>
      <vt:lpstr>Loss Function (Error Function)</vt:lpstr>
      <vt:lpstr>3. Training and Validation Set</vt:lpstr>
      <vt:lpstr>K-fold Cross Validation</vt:lpstr>
      <vt:lpstr>Leave-one-out Cross Validation</vt:lpstr>
      <vt:lpstr>Skewed Distributions</vt:lpstr>
      <vt:lpstr>Fighting Skew</vt:lpstr>
      <vt:lpstr>How Good is a Model?</vt:lpstr>
      <vt:lpstr>Training and Test Error</vt:lpstr>
      <vt:lpstr>Comparing Training and Test Error </vt:lpstr>
      <vt:lpstr>Expected Errors</vt:lpstr>
      <vt:lpstr>Bias and Variance</vt:lpstr>
      <vt:lpstr>Bias and Variance</vt:lpstr>
      <vt:lpstr>Bias / Variance and Model Complexity</vt:lpstr>
      <vt:lpstr>Example</vt:lpstr>
      <vt:lpstr>Does More Data Help?</vt:lpstr>
      <vt:lpstr>Bias / Variance and Data Volume</vt:lpstr>
      <vt:lpstr>Bias and Variance</vt:lpstr>
      <vt:lpstr>In k-fold cross-validation …</vt:lpstr>
      <vt:lpstr>Which is wrong?</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969</cp:revision>
  <cp:lastPrinted>2011-09-19T16:41:49Z</cp:lastPrinted>
  <dcterms:created xsi:type="dcterms:W3CDTF">2002-10-01T12:44:42Z</dcterms:created>
  <dcterms:modified xsi:type="dcterms:W3CDTF">2020-11-06T11:03:55Z</dcterms:modified>
</cp:coreProperties>
</file>